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9144000"/>
  <p:notesSz cx="6858000" cy="9144000"/>
  <p:embeddedFontLst>
    <p:embeddedFont>
      <p:font typeface="Caveat"/>
      <p:regular r:id="rId33"/>
      <p:bold r:id="rId34"/>
    </p:embeddedFont>
    <p:embeddedFont>
      <p:font typeface="Boogaloo"/>
      <p:regular r:id="rId35"/>
    </p:embeddedFont>
    <p:embeddedFont>
      <p:font typeface="Cabin"/>
      <p:regular r:id="rId36"/>
      <p:bold r:id="rId37"/>
      <p:italic r:id="rId38"/>
      <p:boldItalic r:id="rId39"/>
    </p:embeddedFont>
    <p:embeddedFont>
      <p:font typeface="Indie Flower"/>
      <p:regular r:id="rId40"/>
    </p:embeddedFont>
    <p:embeddedFont>
      <p:font typeface="Quattrocento Sans"/>
      <p:regular r:id="rId41"/>
      <p:bold r:id="rId42"/>
      <p:italic r:id="rId43"/>
      <p:boldItalic r:id="rId44"/>
    </p:embeddedFont>
    <p:embeddedFont>
      <p:font typeface="Helvetica Neue"/>
      <p:regular r:id="rId45"/>
      <p:bold r:id="rId46"/>
      <p:italic r:id="rId47"/>
      <p:boldItalic r:id="rId48"/>
    </p:embeddedFont>
    <p:embeddedFont>
      <p:font typeface="Cabin Medium"/>
      <p:regular r:id="rId49"/>
      <p:bold r:id="rId50"/>
      <p:italic r:id="rId51"/>
      <p:boldItalic r:id="rId52"/>
    </p:embeddedFont>
    <p:embeddedFont>
      <p:font typeface="Cabin Condensed"/>
      <p:regular r:id="rId53"/>
      <p:bold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628D3E-7637-4A1E-80F6-F0711E19C197}">
  <a:tblStyle styleId="{E7628D3E-7637-4A1E-80F6-F0711E19C197}"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IndieFlower-regular.fntdata"/><Relationship Id="rId42" Type="http://schemas.openxmlformats.org/officeDocument/2006/relationships/font" Target="fonts/QuattrocentoSans-bold.fntdata"/><Relationship Id="rId41" Type="http://schemas.openxmlformats.org/officeDocument/2006/relationships/font" Target="fonts/QuattrocentoSans-regular.fntdata"/><Relationship Id="rId44" Type="http://schemas.openxmlformats.org/officeDocument/2006/relationships/font" Target="fonts/QuattrocentoSans-boldItalic.fntdata"/><Relationship Id="rId43" Type="http://schemas.openxmlformats.org/officeDocument/2006/relationships/font" Target="fonts/QuattrocentoSans-italic.fntdata"/><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schemas.openxmlformats.org/officeDocument/2006/relationships/font" Target="fonts/CabinMedium-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Caveat-regular.fntdata"/><Relationship Id="rId32" Type="http://schemas.openxmlformats.org/officeDocument/2006/relationships/slide" Target="slides/slide27.xml"/><Relationship Id="rId35" Type="http://schemas.openxmlformats.org/officeDocument/2006/relationships/font" Target="fonts/Boogaloo-regular.fntdata"/><Relationship Id="rId34" Type="http://schemas.openxmlformats.org/officeDocument/2006/relationships/font" Target="fonts/Caveat-bold.fntdata"/><Relationship Id="rId37" Type="http://schemas.openxmlformats.org/officeDocument/2006/relationships/font" Target="fonts/Cabin-bold.fntdata"/><Relationship Id="rId36" Type="http://schemas.openxmlformats.org/officeDocument/2006/relationships/font" Target="fonts/Cabin-regular.fntdata"/><Relationship Id="rId39" Type="http://schemas.openxmlformats.org/officeDocument/2006/relationships/font" Target="fonts/Cabin-boldItalic.fntdata"/><Relationship Id="rId38" Type="http://schemas.openxmlformats.org/officeDocument/2006/relationships/font" Target="fonts/Cabin-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abinMedium-italic.fntdata"/><Relationship Id="rId50" Type="http://schemas.openxmlformats.org/officeDocument/2006/relationships/font" Target="fonts/CabinMedium-bold.fntdata"/><Relationship Id="rId53" Type="http://schemas.openxmlformats.org/officeDocument/2006/relationships/font" Target="fonts/CabinCondensed-regular.fntdata"/><Relationship Id="rId52" Type="http://schemas.openxmlformats.org/officeDocument/2006/relationships/font" Target="fonts/CabinMedium-boldItalic.fntdata"/><Relationship Id="rId11" Type="http://schemas.openxmlformats.org/officeDocument/2006/relationships/slide" Target="slides/slide6.xml"/><Relationship Id="rId55" Type="http://schemas.openxmlformats.org/officeDocument/2006/relationships/font" Target="fonts/OpenSans-regular.fntdata"/><Relationship Id="rId10" Type="http://schemas.openxmlformats.org/officeDocument/2006/relationships/slide" Target="slides/slide5.xml"/><Relationship Id="rId54" Type="http://schemas.openxmlformats.org/officeDocument/2006/relationships/font" Target="fonts/CabinCondensed-bold.fntdata"/><Relationship Id="rId13" Type="http://schemas.openxmlformats.org/officeDocument/2006/relationships/slide" Target="slides/slide8.xml"/><Relationship Id="rId57" Type="http://schemas.openxmlformats.org/officeDocument/2006/relationships/font" Target="fonts/OpenSans-italic.fntdata"/><Relationship Id="rId12" Type="http://schemas.openxmlformats.org/officeDocument/2006/relationships/slide" Target="slides/slide7.xml"/><Relationship Id="rId56"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My1WOu3LOCM" TargetMode="External"/><Relationship Id="rId3" Type="http://schemas.openxmlformats.org/officeDocument/2006/relationships/hyperlink" Target="https://youtu.be/sVr6tVy7htU" TargetMode="External"/><Relationship Id="rId4" Type="http://schemas.openxmlformats.org/officeDocument/2006/relationships/hyperlink" Target="https://youtu.be/FYbn1WSWmQ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My1WOu3LOCM" TargetMode="External"/><Relationship Id="rId3" Type="http://schemas.openxmlformats.org/officeDocument/2006/relationships/hyperlink" Target="https://youtu.be/sVr6tVy7htU" TargetMode="External"/><Relationship Id="rId4" Type="http://schemas.openxmlformats.org/officeDocument/2006/relationships/hyperlink" Target="https://youtu.be/FYbn1WSWmQ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My1WOu3LOCM" TargetMode="External"/><Relationship Id="rId3" Type="http://schemas.openxmlformats.org/officeDocument/2006/relationships/hyperlink" Target="https://youtu.be/sVr6tVy7htU" TargetMode="External"/><Relationship Id="rId4" Type="http://schemas.openxmlformats.org/officeDocument/2006/relationships/hyperlink" Target="https://youtu.be/FYbn1WSWmQ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N_LwGqvnOjk"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N_LwGqvnOjk"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385a8962a4d_0_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385a8962a4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a:solidFill>
                  <a:schemeClr val="dk1"/>
                </a:solidFill>
                <a:latin typeface="Cabin"/>
                <a:ea typeface="Cabin"/>
                <a:cs typeface="Cabin"/>
                <a:sym typeface="Cabin"/>
              </a:rPr>
              <a:t>Introduce the organizer and make a claim. </a:t>
            </a: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B</a:t>
            </a:r>
            <a:r>
              <a:rPr lang="en">
                <a:solidFill>
                  <a:schemeClr val="dk1"/>
                </a:solidFill>
                <a:latin typeface="Cabin"/>
                <a:ea typeface="Cabin"/>
                <a:cs typeface="Cabin"/>
                <a:sym typeface="Cabin"/>
              </a:rPr>
              <a:t>. Distribute </a:t>
            </a:r>
            <a:r>
              <a:rPr i="1" lang="en">
                <a:solidFill>
                  <a:schemeClr val="dk1"/>
                </a:solidFill>
                <a:latin typeface="Cabin"/>
                <a:ea typeface="Cabin"/>
                <a:cs typeface="Cabin"/>
                <a:sym typeface="Cabin"/>
              </a:rPr>
              <a:t>Claim and Observations Organizer </a:t>
            </a:r>
            <a:r>
              <a:rPr lang="en">
                <a:solidFill>
                  <a:schemeClr val="dk1"/>
                </a:solidFill>
                <a:latin typeface="Cabin"/>
                <a:ea typeface="Cabin"/>
                <a:cs typeface="Cabin"/>
                <a:sym typeface="Cabin"/>
              </a:rPr>
              <a:t>to students and have them add it to their notebooks. Explain that students will use </a:t>
            </a:r>
            <a:r>
              <a:rPr i="1" lang="en">
                <a:solidFill>
                  <a:schemeClr val="dk1"/>
                </a:solidFill>
                <a:latin typeface="Cabin"/>
                <a:ea typeface="Cabin"/>
                <a:cs typeface="Cabin"/>
                <a:sym typeface="Cabin"/>
              </a:rPr>
              <a:t>Claim and Observations Organizer </a:t>
            </a:r>
            <a:r>
              <a:rPr lang="en">
                <a:solidFill>
                  <a:schemeClr val="dk1"/>
                </a:solidFill>
                <a:latin typeface="Cabin"/>
                <a:ea typeface="Cabin"/>
                <a:cs typeface="Cabin"/>
                <a:sym typeface="Cabin"/>
              </a:rPr>
              <a:t>to record their claim as well as the data they collect from a variety of sources to help them keep track of whether their claim is supported or refuted by the evidence.</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We have two competing claims in our classroom. Some of us think that all solid objects bend or change shape in a collision, while others of us think that not all solid objects bend or change shape in a collision. In a moment we’ll start collecting data to serve as evidence to support or refute these two different claims. Our first source of evidence will be from three slow-motion videos of different objects colliding. As scientists, we always want to record our thinking to help us compare our findings. So let’s start recording this by filling in the blank in this initial claim section on your handout.</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chemeClr val="dk1"/>
                </a:solidFill>
                <a:latin typeface="Cabin"/>
                <a:ea typeface="Cabin"/>
                <a:cs typeface="Cabin"/>
                <a:sym typeface="Cabin"/>
              </a:rPr>
              <a:t>Guide students in completing the claim by filling in the blank with one of the following claims that they initially agree with:</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All solid objects </a:t>
            </a:r>
            <a:r>
              <a:rPr i="1" lang="en">
                <a:solidFill>
                  <a:schemeClr val="dk1"/>
                </a:solidFill>
                <a:latin typeface="Cabin"/>
                <a:ea typeface="Cabin"/>
                <a:cs typeface="Cabin"/>
                <a:sym typeface="Cabin"/>
              </a:rPr>
              <a:t>do</a:t>
            </a:r>
            <a:r>
              <a:rPr lang="en">
                <a:solidFill>
                  <a:schemeClr val="dk1"/>
                </a:solidFill>
                <a:latin typeface="Cabin"/>
                <a:ea typeface="Cabin"/>
                <a:cs typeface="Cabin"/>
                <a:sym typeface="Cabin"/>
              </a:rPr>
              <a:t> bend or change shape when pushed in a collision</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All solid objects </a:t>
            </a:r>
            <a:r>
              <a:rPr i="1" lang="en">
                <a:solidFill>
                  <a:schemeClr val="dk1"/>
                </a:solidFill>
                <a:latin typeface="Cabin"/>
                <a:ea typeface="Cabin"/>
                <a:cs typeface="Cabin"/>
                <a:sym typeface="Cabin"/>
              </a:rPr>
              <a:t>do not</a:t>
            </a:r>
            <a:r>
              <a:rPr lang="en">
                <a:solidFill>
                  <a:schemeClr val="dk1"/>
                </a:solidFill>
                <a:latin typeface="Cabin"/>
                <a:ea typeface="Cabin"/>
                <a:cs typeface="Cabin"/>
                <a:sym typeface="Cabin"/>
              </a:rPr>
              <a:t> bend or change shape when pushed in a collision</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Remember, one of our norms is that we work together to figure things out, and it is OK if we are unsure at this point. It doesn’t matter if our original claim is right or wrong, right now it is important for us to determine what evidence we need to collect in order to support or refute our claims. We can always change our claims if we need to as we gather more evidence. That’s what scientists do!</a:t>
            </a:r>
            <a:endParaRPr>
              <a:solidFill>
                <a:schemeClr val="dk1"/>
              </a:solidFill>
              <a:latin typeface="Cabin"/>
              <a:ea typeface="Cabin"/>
              <a:cs typeface="Cabin"/>
              <a:sym typeface="Cabi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C</a:t>
            </a:r>
            <a:r>
              <a:rPr lang="en">
                <a:solidFill>
                  <a:schemeClr val="dk1"/>
                </a:solidFill>
                <a:latin typeface="Cabin"/>
                <a:ea typeface="Cabin"/>
                <a:cs typeface="Cabin"/>
                <a:sym typeface="Cabin"/>
              </a:rPr>
              <a:t>. Have students look at the “Data source” column of </a:t>
            </a:r>
            <a:r>
              <a:rPr i="1" lang="en">
                <a:solidFill>
                  <a:schemeClr val="dk1"/>
                </a:solidFill>
                <a:latin typeface="Cabin"/>
                <a:ea typeface="Cabin"/>
                <a:cs typeface="Cabin"/>
                <a:sym typeface="Cabin"/>
              </a:rPr>
              <a:t>Claim and Observations Organizer</a:t>
            </a:r>
            <a:r>
              <a:rPr lang="en">
                <a:solidFill>
                  <a:schemeClr val="dk1"/>
                </a:solidFill>
                <a:latin typeface="Cabin"/>
                <a:ea typeface="Cabin"/>
                <a:cs typeface="Cabin"/>
                <a:sym typeface="Cabin"/>
              </a:rPr>
              <a:t>. Explain that this column has the three videos we will watch listed for them as well as additional blank rows for some other investigations we will do together. The second column is for recording observations, and the third column is for students to record if the observations they make support or refute their initial claim. </a:t>
            </a:r>
            <a:endParaRPr sz="1000">
              <a:solidFill>
                <a:schemeClr val="dk1"/>
              </a:solidFill>
              <a:latin typeface="Open Sans"/>
              <a:ea typeface="Open Sans"/>
              <a:cs typeface="Open Sans"/>
              <a:sym typeface="Open Sans"/>
            </a:endParaRPr>
          </a:p>
        </p:txBody>
      </p:sp>
      <p:sp>
        <p:nvSpPr>
          <p:cNvPr id="165" name="Google Shape;165;p3: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D</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Point out the three different collision video descriptions to students. Explain that each video will be played twice. The first time it is played, they should pay attention to what is occuring, but don’t record anything yet. During the second viewing they should record their observations. After viewing all the videos students will have time to decide if their observations support or refute their initial claim.</a:t>
            </a:r>
            <a:endParaRPr i="1" sz="10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sz="1000">
              <a:solidFill>
                <a:schemeClr val="dk1"/>
              </a:solidFill>
              <a:latin typeface="Open Sans"/>
              <a:ea typeface="Open Sans"/>
              <a:cs typeface="Open Sans"/>
              <a:sym typeface="Open Sans"/>
            </a:endParaRPr>
          </a:p>
        </p:txBody>
      </p:sp>
      <p:sp>
        <p:nvSpPr>
          <p:cNvPr id="176" name="Google Shape;176;p4: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Play videos and record observations</a:t>
            </a:r>
            <a:r>
              <a:rPr lang="en">
                <a:solidFill>
                  <a:schemeClr val="dk1"/>
                </a:solidFill>
                <a:latin typeface="Cabin"/>
                <a:ea typeface="Cabin"/>
                <a:cs typeface="Cabin"/>
                <a:sym typeface="Cabin"/>
              </a:rPr>
              <a:t>. Project</a:t>
            </a:r>
            <a:r>
              <a:rPr b="1" lang="en">
                <a:solidFill>
                  <a:schemeClr val="dk1"/>
                </a:solidFill>
                <a:latin typeface="Cabin"/>
                <a:ea typeface="Cabin"/>
                <a:cs typeface="Cabin"/>
                <a:sym typeface="Cabin"/>
              </a:rPr>
              <a:t> slide E</a:t>
            </a:r>
            <a:r>
              <a:rPr lang="en">
                <a:solidFill>
                  <a:schemeClr val="dk1"/>
                </a:solidFill>
                <a:latin typeface="Cabin"/>
                <a:ea typeface="Cabin"/>
                <a:cs typeface="Cabin"/>
                <a:sym typeface="Cabin"/>
              </a:rPr>
              <a:t>. Check that the computer sound is turned off during the playing of the videos. Play video A , which will be shown in its entirety twice. Instruct students to watch the video the first time and to record observations during the second viewing. Continue this process with </a:t>
            </a:r>
            <a:r>
              <a:rPr b="1" lang="en">
                <a:solidFill>
                  <a:schemeClr val="dk1"/>
                </a:solidFill>
                <a:latin typeface="Cabin"/>
                <a:ea typeface="Cabin"/>
                <a:cs typeface="Cabin"/>
                <a:sym typeface="Cabin"/>
              </a:rPr>
              <a:t>slides F</a:t>
            </a:r>
            <a:r>
              <a:rPr lang="en">
                <a:solidFill>
                  <a:schemeClr val="dk1"/>
                </a:solidFill>
                <a:latin typeface="Cabin"/>
                <a:ea typeface="Cabin"/>
                <a:cs typeface="Cabin"/>
                <a:sym typeface="Cabin"/>
              </a:rPr>
              <a:t> and </a:t>
            </a:r>
            <a:r>
              <a:rPr b="1" lang="en">
                <a:solidFill>
                  <a:schemeClr val="dk1"/>
                </a:solidFill>
                <a:latin typeface="Cabin"/>
                <a:ea typeface="Cabin"/>
                <a:cs typeface="Cabin"/>
                <a:sym typeface="Cabin"/>
              </a:rPr>
              <a:t>G</a:t>
            </a:r>
            <a:r>
              <a:rPr lang="en">
                <a:solidFill>
                  <a:schemeClr val="dk1"/>
                </a:solidFill>
                <a:latin typeface="Cabin"/>
                <a:ea typeface="Cabin"/>
                <a:cs typeface="Cabin"/>
                <a:sym typeface="Cabin"/>
              </a:rPr>
              <a:t>.</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Show the following clips to students:</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Video A </a:t>
            </a:r>
            <a:r>
              <a:rPr lang="en" u="sng">
                <a:solidFill>
                  <a:schemeClr val="hlink"/>
                </a:solidFill>
                <a:latin typeface="Cabin"/>
                <a:ea typeface="Cabin"/>
                <a:cs typeface="Cabin"/>
                <a:sym typeface="Cabin"/>
                <a:hlinkClick r:id="rId2"/>
              </a:rPr>
              <a:t>https://youtu.be/My1WOu3LOCM</a:t>
            </a:r>
            <a:endParaRPr u="sng">
              <a:solidFill>
                <a:schemeClr val="hlink"/>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u="sng">
                <a:solidFill>
                  <a:schemeClr val="hlink"/>
                </a:solidFill>
                <a:latin typeface="Cabin"/>
                <a:ea typeface="Cabin"/>
                <a:cs typeface="Cabin"/>
                <a:sym typeface="Cabin"/>
              </a:rPr>
              <a:t>Video B </a:t>
            </a:r>
            <a:r>
              <a:rPr lang="en" u="sng">
                <a:solidFill>
                  <a:schemeClr val="hlink"/>
                </a:solidFill>
                <a:latin typeface="Cabin"/>
                <a:ea typeface="Cabin"/>
                <a:cs typeface="Cabin"/>
                <a:sym typeface="Cabin"/>
                <a:hlinkClick r:id="rId3"/>
              </a:rPr>
              <a:t>https://youtu.be/sVr6tVy7htU</a:t>
            </a:r>
            <a:endParaRPr u="sng">
              <a:solidFill>
                <a:schemeClr val="hlink"/>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u="sng">
                <a:solidFill>
                  <a:schemeClr val="hlink"/>
                </a:solidFill>
                <a:latin typeface="Cabin"/>
                <a:ea typeface="Cabin"/>
                <a:cs typeface="Cabin"/>
                <a:sym typeface="Cabin"/>
              </a:rPr>
              <a:t>Video C: </a:t>
            </a:r>
            <a:r>
              <a:rPr lang="en" u="sng">
                <a:solidFill>
                  <a:schemeClr val="hlink"/>
                </a:solidFill>
                <a:latin typeface="Cabin"/>
                <a:ea typeface="Cabin"/>
                <a:cs typeface="Cabin"/>
                <a:sym typeface="Cabin"/>
                <a:hlinkClick r:id="rId4"/>
              </a:rPr>
              <a:t>https://youtu.be/FYbn1WSWmQg</a:t>
            </a:r>
            <a:endParaRPr u="sng">
              <a:solidFill>
                <a:schemeClr val="hlink"/>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chemeClr val="dk1"/>
              </a:solidFill>
              <a:latin typeface="Cabin"/>
              <a:ea typeface="Cabin"/>
              <a:cs typeface="Cabin"/>
              <a:sym typeface="Cabin"/>
            </a:endParaRPr>
          </a:p>
        </p:txBody>
      </p:sp>
      <p:sp>
        <p:nvSpPr>
          <p:cNvPr id="195" name="Google Shape;195;p5: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Show the following clips to students:</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Video A </a:t>
            </a:r>
            <a:r>
              <a:rPr lang="en" u="sng">
                <a:solidFill>
                  <a:schemeClr val="hlink"/>
                </a:solidFill>
                <a:latin typeface="Cabin"/>
                <a:ea typeface="Cabin"/>
                <a:cs typeface="Cabin"/>
                <a:sym typeface="Cabin"/>
                <a:hlinkClick r:id="rId2"/>
              </a:rPr>
              <a:t>https://youtu.be/My1WOu3LOCM</a:t>
            </a:r>
            <a:endParaRPr u="sng">
              <a:solidFill>
                <a:srgbClr val="0097A7"/>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u="sng">
                <a:solidFill>
                  <a:srgbClr val="0097A7"/>
                </a:solidFill>
                <a:latin typeface="Cabin"/>
                <a:ea typeface="Cabin"/>
                <a:cs typeface="Cabin"/>
                <a:sym typeface="Cabin"/>
              </a:rPr>
              <a:t>Video B </a:t>
            </a:r>
            <a:r>
              <a:rPr lang="en" u="sng">
                <a:solidFill>
                  <a:schemeClr val="hlink"/>
                </a:solidFill>
                <a:latin typeface="Cabin"/>
                <a:ea typeface="Cabin"/>
                <a:cs typeface="Cabin"/>
                <a:sym typeface="Cabin"/>
                <a:hlinkClick r:id="rId3"/>
              </a:rPr>
              <a:t>https://youtu.be/sVr6tVy7htU</a:t>
            </a:r>
            <a:endParaRPr u="sng">
              <a:solidFill>
                <a:srgbClr val="0097A7"/>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u="sng">
                <a:solidFill>
                  <a:srgbClr val="0097A7"/>
                </a:solidFill>
                <a:latin typeface="Cabin"/>
                <a:ea typeface="Cabin"/>
                <a:cs typeface="Cabin"/>
                <a:sym typeface="Cabin"/>
              </a:rPr>
              <a:t>Video C: </a:t>
            </a:r>
            <a:r>
              <a:rPr lang="en" u="sng">
                <a:solidFill>
                  <a:schemeClr val="hlink"/>
                </a:solidFill>
                <a:latin typeface="Cabin"/>
                <a:ea typeface="Cabin"/>
                <a:cs typeface="Cabin"/>
                <a:sym typeface="Cabin"/>
                <a:hlinkClick r:id="rId4"/>
              </a:rPr>
              <a:t>https://youtu.be/FYbn1WSWmQg</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sz="1000">
              <a:solidFill>
                <a:schemeClr val="dk1"/>
              </a:solidFill>
              <a:latin typeface="Open Sans"/>
              <a:ea typeface="Open Sans"/>
              <a:cs typeface="Open Sans"/>
              <a:sym typeface="Open Sans"/>
            </a:endParaRPr>
          </a:p>
        </p:txBody>
      </p:sp>
      <p:sp>
        <p:nvSpPr>
          <p:cNvPr id="207" name="Google Shape;207;p6: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Show the following clips to students:</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Video A </a:t>
            </a:r>
            <a:r>
              <a:rPr lang="en" u="sng">
                <a:solidFill>
                  <a:schemeClr val="hlink"/>
                </a:solidFill>
                <a:latin typeface="Cabin"/>
                <a:ea typeface="Cabin"/>
                <a:cs typeface="Cabin"/>
                <a:sym typeface="Cabin"/>
                <a:hlinkClick r:id="rId2"/>
              </a:rPr>
              <a:t>https://youtu.be/My1WOu3LOCM</a:t>
            </a:r>
            <a:endParaRPr u="sng">
              <a:solidFill>
                <a:srgbClr val="0097A7"/>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u="sng">
                <a:solidFill>
                  <a:srgbClr val="0097A7"/>
                </a:solidFill>
                <a:latin typeface="Cabin"/>
                <a:ea typeface="Cabin"/>
                <a:cs typeface="Cabin"/>
                <a:sym typeface="Cabin"/>
              </a:rPr>
              <a:t>Video B </a:t>
            </a:r>
            <a:r>
              <a:rPr lang="en" u="sng">
                <a:solidFill>
                  <a:schemeClr val="hlink"/>
                </a:solidFill>
                <a:latin typeface="Cabin"/>
                <a:ea typeface="Cabin"/>
                <a:cs typeface="Cabin"/>
                <a:sym typeface="Cabin"/>
                <a:hlinkClick r:id="rId3"/>
              </a:rPr>
              <a:t>https://youtu.be/sVr6tVy7htU</a:t>
            </a:r>
            <a:endParaRPr u="sng">
              <a:solidFill>
                <a:srgbClr val="0097A7"/>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u="sng">
                <a:solidFill>
                  <a:srgbClr val="0097A7"/>
                </a:solidFill>
                <a:latin typeface="Cabin"/>
                <a:ea typeface="Cabin"/>
                <a:cs typeface="Cabin"/>
                <a:sym typeface="Cabin"/>
              </a:rPr>
              <a:t>Video C: </a:t>
            </a:r>
            <a:r>
              <a:rPr lang="en" u="sng">
                <a:solidFill>
                  <a:schemeClr val="hlink"/>
                </a:solidFill>
                <a:latin typeface="Cabin"/>
                <a:ea typeface="Cabin"/>
                <a:cs typeface="Cabin"/>
                <a:sym typeface="Cabin"/>
                <a:hlinkClick r:id="rId4"/>
              </a:rPr>
              <a:t>https://youtu.be/FYbn1WSWmQg</a:t>
            </a:r>
            <a:endParaRPr>
              <a:solidFill>
                <a:schemeClr val="dk1"/>
              </a:solidFill>
              <a:latin typeface="Cabin"/>
              <a:ea typeface="Cabin"/>
              <a:cs typeface="Cabin"/>
              <a:sym typeface="Cabin"/>
            </a:endParaRPr>
          </a:p>
        </p:txBody>
      </p:sp>
      <p:sp>
        <p:nvSpPr>
          <p:cNvPr id="219" name="Google Shape;219;p7: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H</a:t>
            </a:r>
            <a:r>
              <a:rPr lang="en">
                <a:solidFill>
                  <a:schemeClr val="dk1"/>
                </a:solidFill>
                <a:latin typeface="Cabin"/>
                <a:ea typeface="Cabin"/>
                <a:cs typeface="Cabin"/>
                <a:sym typeface="Cabin"/>
              </a:rPr>
              <a:t>. After showing the 3 videos, give students time to review their observations. Have them decide if their observations support or refute their original claim. </a:t>
            </a:r>
            <a:endParaRPr sz="1000">
              <a:solidFill>
                <a:schemeClr val="dk1"/>
              </a:solidFill>
              <a:latin typeface="Open Sans"/>
              <a:ea typeface="Open Sans"/>
              <a:cs typeface="Open Sans"/>
              <a:sym typeface="Open Sans"/>
            </a:endParaRPr>
          </a:p>
        </p:txBody>
      </p:sp>
      <p:sp>
        <p:nvSpPr>
          <p:cNvPr id="231" name="Google Shape;231;p8: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Take a poll</a:t>
            </a:r>
            <a:r>
              <a:rPr lang="en">
                <a:solidFill>
                  <a:schemeClr val="dk1"/>
                </a:solidFill>
                <a:latin typeface="Cabin"/>
                <a:ea typeface="Cabin"/>
                <a:cs typeface="Cabin"/>
                <a:sym typeface="Cabin"/>
              </a:rPr>
              <a:t>. Display </a:t>
            </a:r>
            <a:r>
              <a:rPr b="1" lang="en">
                <a:solidFill>
                  <a:schemeClr val="dk1"/>
                </a:solidFill>
                <a:latin typeface="Cabin"/>
                <a:ea typeface="Cabin"/>
                <a:cs typeface="Cabin"/>
                <a:sym typeface="Cabin"/>
              </a:rPr>
              <a:t>slide I</a:t>
            </a:r>
            <a:r>
              <a:rPr lang="en">
                <a:solidFill>
                  <a:schemeClr val="dk1"/>
                </a:solidFill>
                <a:latin typeface="Cabin"/>
                <a:ea typeface="Cabin"/>
                <a:cs typeface="Cabin"/>
                <a:sym typeface="Cabin"/>
              </a:rPr>
              <a:t>. Read the poll to students.</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Do really solid objects bend or change shape when pushed during a collision?</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Ask students to give a thumbs up for yes or a thumbs down for no. Ask a few students to explain their reasoning, both from students who voted yes and from students who voted no.</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sz="1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a:t>
            </a:r>
            <a:r>
              <a:rPr i="1" lang="en">
                <a:solidFill>
                  <a:schemeClr val="dk1"/>
                </a:solidFill>
                <a:latin typeface="Cabin"/>
                <a:ea typeface="Cabin"/>
                <a:cs typeface="Cabin"/>
                <a:sym typeface="Cabin"/>
              </a:rPr>
              <a:t> We need to resolve this question about whether all objects bend or not in a collision so that we know how this idea applies to the sort of materials like those in a collision between a glass phone screen and a concrete floor. Let’s collect some additional observations to see if we can get evidence for whether those objects bend when they get pushed on too.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Introduce the term </a:t>
            </a:r>
            <a:r>
              <a:rPr b="1" i="1" lang="en">
                <a:solidFill>
                  <a:schemeClr val="dk1"/>
                </a:solidFill>
                <a:latin typeface="Cabin"/>
                <a:ea typeface="Cabin"/>
                <a:cs typeface="Cabin"/>
                <a:sym typeface="Cabin"/>
              </a:rPr>
              <a:t>contact force</a:t>
            </a:r>
            <a:r>
              <a:rPr lang="en">
                <a:solidFill>
                  <a:schemeClr val="dk1"/>
                </a:solidFill>
                <a:latin typeface="Cabin"/>
                <a:ea typeface="Cabin"/>
                <a:cs typeface="Cabin"/>
                <a:sym typeface="Cabin"/>
              </a:rPr>
              <a:t>. Say, </a:t>
            </a:r>
            <a:r>
              <a:rPr i="1" lang="en">
                <a:solidFill>
                  <a:schemeClr val="dk1"/>
                </a:solidFill>
                <a:latin typeface="Cabin"/>
                <a:ea typeface="Cabin"/>
                <a:cs typeface="Cabin"/>
                <a:sym typeface="Cabin"/>
              </a:rPr>
              <a:t>Before we move on to do that, we have been talking a lot about pushes that happen in a collision. We know from elementary school that a force is a push or a pull, and scientists have a name for the force that an object experiences due to contact with another object. It’s called a </a:t>
            </a:r>
            <a:r>
              <a:rPr lang="en">
                <a:solidFill>
                  <a:schemeClr val="dk1"/>
                </a:solidFill>
                <a:latin typeface="Cabin"/>
                <a:ea typeface="Cabin"/>
                <a:cs typeface="Cabin"/>
                <a:sym typeface="Cabin"/>
              </a:rPr>
              <a:t>contact force</a:t>
            </a:r>
            <a:r>
              <a:rPr i="1" lang="en">
                <a:solidFill>
                  <a:schemeClr val="dk1"/>
                </a:solidFill>
                <a:latin typeface="Cabin"/>
                <a:ea typeface="Cabin"/>
                <a:cs typeface="Cabin"/>
                <a:sym typeface="Cabin"/>
              </a:rPr>
              <a:t>. </a:t>
            </a:r>
            <a:r>
              <a:rPr lang="en">
                <a:solidFill>
                  <a:schemeClr val="dk1"/>
                </a:solidFill>
                <a:latin typeface="Cabin"/>
                <a:ea typeface="Cabin"/>
                <a:cs typeface="Cabin"/>
                <a:sym typeface="Cabin"/>
              </a:rPr>
              <a:t>Add </a:t>
            </a:r>
            <a:r>
              <a:rPr i="1" lang="en">
                <a:solidFill>
                  <a:schemeClr val="dk1"/>
                </a:solidFill>
                <a:latin typeface="Cabin"/>
                <a:ea typeface="Cabin"/>
                <a:cs typeface="Cabin"/>
                <a:sym typeface="Cabin"/>
              </a:rPr>
              <a:t>contact force</a:t>
            </a:r>
            <a:r>
              <a:rPr lang="en">
                <a:solidFill>
                  <a:schemeClr val="dk1"/>
                </a:solidFill>
                <a:latin typeface="Cabin"/>
                <a:ea typeface="Cabin"/>
                <a:cs typeface="Cabin"/>
                <a:sym typeface="Cabin"/>
              </a:rPr>
              <a:t> to the Word Wall.</a:t>
            </a:r>
            <a:endParaRPr sz="1000">
              <a:solidFill>
                <a:schemeClr val="dk1"/>
              </a:solidFill>
              <a:latin typeface="Open Sans"/>
              <a:ea typeface="Open Sans"/>
              <a:cs typeface="Open Sans"/>
              <a:sym typeface="Open Sans"/>
            </a:endParaRPr>
          </a:p>
        </p:txBody>
      </p:sp>
      <p:sp>
        <p:nvSpPr>
          <p:cNvPr id="243" name="Google Shape;243;p9: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9b3a2e2fa5_0_3:notes"/>
          <p:cNvSpPr/>
          <p:nvPr>
            <p:ph idx="2" type="sldImg"/>
          </p:nvPr>
        </p:nvSpPr>
        <p:spPr>
          <a:xfrm>
            <a:off x="1828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g39b3a2e2fa5_0_3:notes"/>
          <p:cNvSpPr txBox="1"/>
          <p:nvPr>
            <p:ph idx="1" type="body"/>
          </p:nvPr>
        </p:nvSpPr>
        <p:spPr>
          <a:xfrm>
            <a:off x="914400" y="4400550"/>
            <a:ext cx="73152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39b3a2e2fa5_0_3:notes"/>
          <p:cNvSpPr txBox="1"/>
          <p:nvPr>
            <p:ph idx="12" type="sldNum"/>
          </p:nvPr>
        </p:nvSpPr>
        <p:spPr>
          <a:xfrm>
            <a:off x="5179484" y="8685213"/>
            <a:ext cx="39624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8adf1841a7_0_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latin typeface="Open Sans"/>
              <a:ea typeface="Open Sans"/>
              <a:cs typeface="Open Sans"/>
              <a:sym typeface="Open Sans"/>
            </a:endParaRPr>
          </a:p>
        </p:txBody>
      </p:sp>
      <p:sp>
        <p:nvSpPr>
          <p:cNvPr id="262" name="Google Shape;262;g38adf1841a7_0_1: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85a8962a4d_0_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85a8962a4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Discuss class findings. </a:t>
            </a:r>
            <a:r>
              <a:rPr lang="en">
                <a:solidFill>
                  <a:schemeClr val="dk1"/>
                </a:solidFill>
                <a:latin typeface="Cabin"/>
                <a:ea typeface="Cabin"/>
                <a:cs typeface="Cabin"/>
                <a:sym typeface="Cabin"/>
              </a:rPr>
              <a:t>Show </a:t>
            </a:r>
            <a:r>
              <a:rPr b="1" lang="en">
                <a:solidFill>
                  <a:schemeClr val="dk1"/>
                </a:solidFill>
                <a:latin typeface="Cabin"/>
                <a:ea typeface="Cabin"/>
                <a:cs typeface="Cabin"/>
                <a:sym typeface="Cabin"/>
              </a:rPr>
              <a:t>slide J </a:t>
            </a:r>
            <a:r>
              <a:rPr b="1" baseline="30000" lang="en">
                <a:solidFill>
                  <a:schemeClr val="dk1"/>
                </a:solidFill>
                <a:latin typeface="Cabin"/>
                <a:ea typeface="Cabin"/>
                <a:cs typeface="Cabin"/>
                <a:sym typeface="Cabin"/>
              </a:rPr>
              <a:t> </a:t>
            </a:r>
            <a:r>
              <a:rPr lang="en">
                <a:solidFill>
                  <a:schemeClr val="dk1"/>
                </a:solidFill>
                <a:latin typeface="Cabin"/>
                <a:ea typeface="Cabin"/>
                <a:cs typeface="Cabin"/>
                <a:sym typeface="Cabin"/>
              </a:rPr>
              <a:t>and read the first sentence to students. Give students a couple of minutes to read and answer the questions on the slide with a partner before eliciting responses from the class. </a:t>
            </a:r>
            <a:endParaRPr sz="1000">
              <a:solidFill>
                <a:schemeClr val="dk1"/>
              </a:solidFill>
              <a:latin typeface="Open Sans"/>
              <a:ea typeface="Open Sans"/>
              <a:cs typeface="Open Sans"/>
              <a:sym typeface="Open Sans"/>
            </a:endParaRPr>
          </a:p>
        </p:txBody>
      </p:sp>
      <p:sp>
        <p:nvSpPr>
          <p:cNvPr id="274" name="Google Shape;274;p10: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68ef320bb1_1_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solidFill>
                  <a:schemeClr val="dk1"/>
                </a:solidFill>
                <a:latin typeface="Cabin"/>
                <a:ea typeface="Cabin"/>
                <a:cs typeface="Cabin"/>
                <a:sym typeface="Cabin"/>
              </a:rPr>
              <a:t>Introduce how the laser and mirror can detect shape changes in an object. </a:t>
            </a:r>
            <a:r>
              <a:rPr lang="en">
                <a:solidFill>
                  <a:schemeClr val="dk1"/>
                </a:solidFill>
                <a:latin typeface="Cabin"/>
                <a:ea typeface="Cabin"/>
                <a:cs typeface="Cabin"/>
                <a:sym typeface="Cabin"/>
              </a:rPr>
              <a:t>Hold up a sponge with a piece of flexible stick on mirror material attached and then point to the top of the table at the front of the room as you say,</a:t>
            </a:r>
            <a:r>
              <a:rPr i="1" lang="en">
                <a:solidFill>
                  <a:schemeClr val="dk1"/>
                </a:solidFill>
                <a:latin typeface="Cabin"/>
                <a:ea typeface="Cabin"/>
                <a:cs typeface="Cabin"/>
                <a:sym typeface="Cabin"/>
              </a:rPr>
              <a:t> I have a sponge. This sponge visibly bends and deforms easily when we apply a contact force. I also have a piece of glass at the front of the room. We have been wondering if our phone glass changes shape or bends in a collision, so let’s use this piece of glass to test this! It’s really hard to view this in slow motion, so I have another tool we can use to detect really small changes in the shape of an object. We are going to use a mirror and laser to magnify any time the surface of an object bends or changes shape. Let’s try it on the sponge first so we can see how it works, and then we can see if it does something similar or different with this piece of glass.</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Show</a:t>
            </a:r>
            <a:r>
              <a:rPr b="1" lang="en">
                <a:solidFill>
                  <a:schemeClr val="dk1"/>
                </a:solidFill>
                <a:latin typeface="Cabin"/>
                <a:ea typeface="Cabin"/>
                <a:cs typeface="Cabin"/>
                <a:sym typeface="Cabin"/>
              </a:rPr>
              <a:t> slide K</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Have students bring their science notebooks opened to their handouts and a writing tool and gather on either side of the table at the front of the room.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The steps outlined below are demonstrated in </a:t>
            </a:r>
            <a:r>
              <a:rPr lang="en" sz="1000" u="sng">
                <a:solidFill>
                  <a:schemeClr val="hlink"/>
                </a:solidFill>
                <a:latin typeface="Cabin"/>
                <a:ea typeface="Cabin"/>
                <a:cs typeface="Cabin"/>
                <a:sym typeface="Cabin"/>
                <a:hlinkClick r:id="rId2"/>
              </a:rPr>
              <a:t>https://youtu.be/N_LwGqvnOjk</a:t>
            </a:r>
            <a:r>
              <a:rPr lang="en" sz="1000">
                <a:solidFill>
                  <a:schemeClr val="dk1"/>
                </a:solidFill>
                <a:latin typeface="Cabin"/>
                <a:ea typeface="Cabin"/>
                <a:cs typeface="Cabin"/>
                <a:sym typeface="Cabin"/>
              </a:rPr>
              <a:t> </a:t>
            </a:r>
            <a:r>
              <a:rPr lang="en">
                <a:solidFill>
                  <a:schemeClr val="dk1"/>
                </a:solidFill>
                <a:latin typeface="Cabin"/>
                <a:ea typeface="Cabin"/>
                <a:cs typeface="Cabin"/>
                <a:sym typeface="Cabin"/>
              </a:rPr>
              <a:t> for your reference. Watch this video beforehand to see examples of all the surfaces being demonstrated. Follow similar steps when you demonstrate this equipment with students. Instruction steps with pictures can be found in the teacher guide.</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rgbClr val="0B0B0B"/>
                </a:solidFill>
                <a:latin typeface="Cabin"/>
                <a:ea typeface="Cabin"/>
                <a:cs typeface="Cabin"/>
                <a:sym typeface="Cabin"/>
              </a:rPr>
              <a:t>Ask students to describe what happens to the reflected laser dot when you apply a force to the sponge and why. Students should say they see it move and that this is because the position or orientation of the surface of the sponge changes when the shape of the sponge changes.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rgbClr val="0B0B0B"/>
                </a:solidFill>
                <a:latin typeface="Cabin"/>
                <a:ea typeface="Cabin"/>
                <a:cs typeface="Cabin"/>
                <a:sym typeface="Cabin"/>
              </a:rPr>
              <a:t>Ask students whether the laser would move if you dropped something on the sponge and why. Also ask if they expect it to move if you put a weight on top of the sponge. Students will predict “yes” in both cases because both cases should cause the shape of the sponge to change.</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rPr b="1" lang="en">
                <a:solidFill>
                  <a:schemeClr val="dk1"/>
                </a:solidFill>
                <a:latin typeface="Cabin"/>
                <a:ea typeface="Cabin"/>
                <a:cs typeface="Cabin"/>
                <a:sym typeface="Cabin"/>
              </a:rPr>
              <a:t>Demonstrate how the sponge and reflected laser dot respond to these other contact forces. </a:t>
            </a:r>
            <a:r>
              <a:rPr lang="en">
                <a:solidFill>
                  <a:schemeClr val="dk1"/>
                </a:solidFill>
                <a:latin typeface="Cabin"/>
                <a:ea typeface="Cabin"/>
                <a:cs typeface="Cabin"/>
                <a:sym typeface="Cabin"/>
              </a:rPr>
              <a:t>Direct students to write “sponge and laser” as a new data source on their handouts, directly under “moving baseball colliding with a motionless bat.”</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br>
              <a:rPr lang="en">
                <a:solidFill>
                  <a:schemeClr val="dk1"/>
                </a:solidFill>
                <a:latin typeface="Cabin"/>
                <a:ea typeface="Cabin"/>
                <a:cs typeface="Cabin"/>
                <a:sym typeface="Cabin"/>
              </a:rPr>
            </a:br>
            <a:r>
              <a:rPr lang="en">
                <a:solidFill>
                  <a:schemeClr val="dk1"/>
                </a:solidFill>
                <a:latin typeface="Cabin"/>
                <a:ea typeface="Cabin"/>
                <a:cs typeface="Cabin"/>
                <a:sym typeface="Cabin"/>
              </a:rPr>
              <a:t>Follow the steps outlined in the teacher guide to complete this part of the investigation.</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Allow students to record observations on their handout next to the “sponge and laser” data source. Tell them not to worry about the “support or refute” column just yet--our focus at the moment is making observations.</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b="1">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b="1" lang="en">
                <a:solidFill>
                  <a:schemeClr val="dk1"/>
                </a:solidFill>
                <a:latin typeface="Cabin"/>
                <a:ea typeface="Cabin"/>
                <a:cs typeface="Cabin"/>
                <a:sym typeface="Cabin"/>
              </a:rPr>
              <a:t>Use the equipment to test a new system (the piece of glass). </a:t>
            </a:r>
            <a:r>
              <a:rPr lang="en">
                <a:solidFill>
                  <a:schemeClr val="dk1"/>
                </a:solidFill>
                <a:latin typeface="Cabin"/>
                <a:ea typeface="Cabin"/>
                <a:cs typeface="Cabin"/>
                <a:sym typeface="Cabin"/>
              </a:rPr>
              <a:t>Ask students to extend what they saw to explain how this method can be used to see if glass bends or changes shape. Direct students to write in a new data source, “mirror and laser”, directly under the “sponge and laser” row.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Follow the steps outlined in the teacher guide to complete this part of the investigation.</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Ask students to add a record of this set of observations on their handout.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sz="1000">
              <a:solidFill>
                <a:schemeClr val="dk1"/>
              </a:solidFill>
              <a:latin typeface="Open Sans"/>
              <a:ea typeface="Open Sans"/>
              <a:cs typeface="Open Sans"/>
              <a:sym typeface="Open Sans"/>
            </a:endParaRPr>
          </a:p>
        </p:txBody>
      </p:sp>
      <p:sp>
        <p:nvSpPr>
          <p:cNvPr id="286" name="Google Shape;286;g368ef320bb1_1_0: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68ef320bb1_1_1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solidFill>
                  <a:schemeClr val="dk1"/>
                </a:solidFill>
                <a:latin typeface="Cabin"/>
                <a:ea typeface="Cabin"/>
                <a:cs typeface="Cabin"/>
                <a:sym typeface="Cabin"/>
              </a:rPr>
              <a:t>Introduce how the laser and mirror can detect shape changes in an object. </a:t>
            </a:r>
            <a:r>
              <a:rPr lang="en">
                <a:solidFill>
                  <a:schemeClr val="dk1"/>
                </a:solidFill>
                <a:latin typeface="Cabin"/>
                <a:ea typeface="Cabin"/>
                <a:cs typeface="Cabin"/>
                <a:sym typeface="Cabin"/>
              </a:rPr>
              <a:t>Hold up a sponge with a piece of flexible stick on mirror material attached and then point to the top of the table at the front of the room as you say,</a:t>
            </a:r>
            <a:r>
              <a:rPr i="1" lang="en">
                <a:solidFill>
                  <a:schemeClr val="dk1"/>
                </a:solidFill>
                <a:latin typeface="Cabin"/>
                <a:ea typeface="Cabin"/>
                <a:cs typeface="Cabin"/>
                <a:sym typeface="Cabin"/>
              </a:rPr>
              <a:t> I have a sponge. This sponge visibly bends and deforms easily when we apply a contact force. I also have a piece of glass at the front of the room. We have been wondering if our phone glass changes shape or bends in a collision, so let’s use this piece of glass to test this! It’s really hard to view this in slow motion, so I have another tool we can use to detect really small changes in the shape of an object. We are going to use a mirror and laser to magnify any time the surface of an object bends or changes shape. Let’s try it on the sponge first so we can see how it works, and then we can see if it does something similar or different with this piece of glass.</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Show</a:t>
            </a:r>
            <a:r>
              <a:rPr b="1" lang="en">
                <a:solidFill>
                  <a:schemeClr val="dk1"/>
                </a:solidFill>
                <a:latin typeface="Cabin"/>
                <a:ea typeface="Cabin"/>
                <a:cs typeface="Cabin"/>
                <a:sym typeface="Cabin"/>
              </a:rPr>
              <a:t> slide K</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Have students bring their science notebooks opened to their handouts and a writing tool and gather on either side of the table at the front of the room.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The steps outlined below are demonstrated in </a:t>
            </a:r>
            <a:r>
              <a:rPr lang="en" sz="1000" u="sng">
                <a:solidFill>
                  <a:schemeClr val="hlink"/>
                </a:solidFill>
                <a:latin typeface="Cabin"/>
                <a:ea typeface="Cabin"/>
                <a:cs typeface="Cabin"/>
                <a:sym typeface="Cabin"/>
                <a:hlinkClick r:id="rId2"/>
              </a:rPr>
              <a:t>https://youtu.be/N_LwGqvnOjk</a:t>
            </a:r>
            <a:r>
              <a:rPr lang="en" sz="1000">
                <a:solidFill>
                  <a:schemeClr val="dk1"/>
                </a:solidFill>
                <a:latin typeface="Cabin"/>
                <a:ea typeface="Cabin"/>
                <a:cs typeface="Cabin"/>
                <a:sym typeface="Cabin"/>
              </a:rPr>
              <a:t> </a:t>
            </a:r>
            <a:r>
              <a:rPr lang="en">
                <a:solidFill>
                  <a:schemeClr val="dk1"/>
                </a:solidFill>
                <a:latin typeface="Cabin"/>
                <a:ea typeface="Cabin"/>
                <a:cs typeface="Cabin"/>
                <a:sym typeface="Cabin"/>
              </a:rPr>
              <a:t> for your reference. Watch this video beforehand to see examples of all the surfaces being demonstrated. Follow similar steps when you demonstrate this equipment with students. Instruction steps with pictures can be found in the teacher guide.</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rgbClr val="0B0B0B"/>
                </a:solidFill>
                <a:latin typeface="Cabin"/>
                <a:ea typeface="Cabin"/>
                <a:cs typeface="Cabin"/>
                <a:sym typeface="Cabin"/>
              </a:rPr>
              <a:t>Ask students to describe what happens to the reflected laser dot when you apply a force to the sponge and why. Students should say they see it move and that this is because the position or orientation of the surface of the sponge changes when the shape of the sponge changes.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rgbClr val="0B0B0B"/>
                </a:solidFill>
                <a:latin typeface="Cabin"/>
                <a:ea typeface="Cabin"/>
                <a:cs typeface="Cabin"/>
                <a:sym typeface="Cabin"/>
              </a:rPr>
              <a:t>Ask students whether the laser would move if you dropped something on the sponge and why. Also ask if they expect it to move if you put a weight on top of the sponge. Students will predict “yes” in both cases because both cases should cause the shape of the sponge to change.</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rPr b="1" lang="en">
                <a:solidFill>
                  <a:schemeClr val="dk1"/>
                </a:solidFill>
                <a:latin typeface="Cabin"/>
                <a:ea typeface="Cabin"/>
                <a:cs typeface="Cabin"/>
                <a:sym typeface="Cabin"/>
              </a:rPr>
              <a:t>Demonstrate how the sponge and reflected laser dot respond to these other contact forces. </a:t>
            </a:r>
            <a:r>
              <a:rPr lang="en">
                <a:solidFill>
                  <a:schemeClr val="dk1"/>
                </a:solidFill>
                <a:latin typeface="Cabin"/>
                <a:ea typeface="Cabin"/>
                <a:cs typeface="Cabin"/>
                <a:sym typeface="Cabin"/>
              </a:rPr>
              <a:t>Direct students to write “sponge and laser” as a new data source on their handouts, directly under “moving baseball colliding with a motionless bat.”</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br>
              <a:rPr lang="en">
                <a:solidFill>
                  <a:schemeClr val="dk1"/>
                </a:solidFill>
                <a:latin typeface="Cabin"/>
                <a:ea typeface="Cabin"/>
                <a:cs typeface="Cabin"/>
                <a:sym typeface="Cabin"/>
              </a:rPr>
            </a:br>
            <a:r>
              <a:rPr lang="en">
                <a:solidFill>
                  <a:schemeClr val="dk1"/>
                </a:solidFill>
                <a:latin typeface="Cabin"/>
                <a:ea typeface="Cabin"/>
                <a:cs typeface="Cabin"/>
                <a:sym typeface="Cabin"/>
              </a:rPr>
              <a:t>Follow the steps outlined in the teacher guide to complete this part of the investigation.</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Allow students to record observations on their handout next to the “sponge and laser” data source. Tell them not to worry about the “support or refute” column just yet--our focus at the moment is making observations.</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b="1">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b="1" lang="en">
                <a:solidFill>
                  <a:schemeClr val="dk1"/>
                </a:solidFill>
                <a:latin typeface="Cabin"/>
                <a:ea typeface="Cabin"/>
                <a:cs typeface="Cabin"/>
                <a:sym typeface="Cabin"/>
              </a:rPr>
              <a:t>Use the equipment to test a new system (the piece of glass). </a:t>
            </a:r>
            <a:r>
              <a:rPr lang="en">
                <a:solidFill>
                  <a:schemeClr val="dk1"/>
                </a:solidFill>
                <a:latin typeface="Cabin"/>
                <a:ea typeface="Cabin"/>
                <a:cs typeface="Cabin"/>
                <a:sym typeface="Cabin"/>
              </a:rPr>
              <a:t>Ask students to extend what they saw to explain how this method can be used to see if glass bends or changes shape. Direct students to write in a new data source, “mirror and laser”, directly under the “sponge and laser” row.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Follow the steps outlined in the teacher guide to complete this part of the investigation.</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Ask students to add a record of this set of observations on their handout.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sz="1000">
              <a:solidFill>
                <a:schemeClr val="dk1"/>
              </a:solidFill>
              <a:latin typeface="Open Sans"/>
              <a:ea typeface="Open Sans"/>
              <a:cs typeface="Open Sans"/>
              <a:sym typeface="Open Sans"/>
            </a:endParaRPr>
          </a:p>
        </p:txBody>
      </p:sp>
      <p:sp>
        <p:nvSpPr>
          <p:cNvPr id="297" name="Google Shape;297;g368ef320bb1_1_10: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Organize students in a semicircle around the projected slides. </a:t>
            </a: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L</a:t>
            </a:r>
            <a:r>
              <a:rPr lang="en">
                <a:solidFill>
                  <a:schemeClr val="dk1"/>
                </a:solidFill>
                <a:latin typeface="Cabin"/>
                <a:ea typeface="Cabin"/>
                <a:cs typeface="Cabin"/>
                <a:sym typeface="Cabin"/>
              </a:rPr>
              <a:t>. Say, </a:t>
            </a:r>
            <a:r>
              <a:rPr i="1" lang="en">
                <a:solidFill>
                  <a:schemeClr val="dk1"/>
                </a:solidFill>
                <a:latin typeface="Cabin"/>
                <a:ea typeface="Cabin"/>
                <a:cs typeface="Cabin"/>
                <a:sym typeface="Cabin"/>
              </a:rPr>
              <a:t>We have figured out something about how glass behaves when a force is applied to it from something else making contact with it, but what about something like the floor that is made from a material like concrete</a:t>
            </a:r>
            <a:r>
              <a:rPr lang="en">
                <a:solidFill>
                  <a:schemeClr val="dk1"/>
                </a:solidFill>
                <a:latin typeface="Cabin"/>
                <a:ea typeface="Cabin"/>
                <a:cs typeface="Cabin"/>
                <a:sym typeface="Cabin"/>
              </a:rPr>
              <a:t>?</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Make predictions.</a:t>
            </a:r>
            <a:r>
              <a:rPr lang="en">
                <a:solidFill>
                  <a:schemeClr val="dk1"/>
                </a:solidFill>
                <a:latin typeface="Cabin"/>
                <a:ea typeface="Cabin"/>
                <a:cs typeface="Cabin"/>
                <a:sym typeface="Cabin"/>
              </a:rPr>
              <a:t> Ask students the question on the slide and take a poll. Use a quick count of thumbs up and thumbs down to check student predictions. Direct students to write “concrete joint timelapse video” as our last data source on the last empty blank in the “Data source” column of their handouts. </a:t>
            </a:r>
            <a:endParaRPr sz="1000">
              <a:solidFill>
                <a:schemeClr val="dk1"/>
              </a:solidFill>
              <a:latin typeface="Open Sans"/>
              <a:ea typeface="Open Sans"/>
              <a:cs typeface="Open Sans"/>
              <a:sym typeface="Open Sans"/>
            </a:endParaRPr>
          </a:p>
        </p:txBody>
      </p:sp>
      <p:sp>
        <p:nvSpPr>
          <p:cNvPr id="308" name="Google Shape;308;p12: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Analyze the results from the concrete testing.</a:t>
            </a:r>
            <a:r>
              <a:rPr lang="en">
                <a:solidFill>
                  <a:schemeClr val="dk1"/>
                </a:solidFill>
                <a:latin typeface="Cabin"/>
                <a:ea typeface="Cabin"/>
                <a:cs typeface="Cabin"/>
                <a:sym typeface="Cabin"/>
              </a:rPr>
              <a:t> Display </a:t>
            </a:r>
            <a:r>
              <a:rPr b="1" lang="en">
                <a:solidFill>
                  <a:schemeClr val="dk1"/>
                </a:solidFill>
                <a:latin typeface="Cabin"/>
                <a:ea typeface="Cabin"/>
                <a:cs typeface="Cabin"/>
                <a:sym typeface="Cabin"/>
              </a:rPr>
              <a:t>slide M</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Tell students that the images they will be analyzing were from a video of engineers testing how a concrete joint responds to different amounts of contact force applied to it. Explain that they are going to see timelapse of a video from such a test where engineers slowly increase the amount of downward force applied to the concrete joint and then observe how the joint responds. The timelapse was sped up 64x from the original speed so we can see if any changes occurred in a shorter period of observation time rather than watching the entire test in real time.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Have students look for changes in the video.  Before pressing play say, </a:t>
            </a:r>
            <a:r>
              <a:rPr i="1" lang="en">
                <a:solidFill>
                  <a:schemeClr val="dk1"/>
                </a:solidFill>
                <a:latin typeface="Cabin"/>
                <a:ea typeface="Cabin"/>
                <a:cs typeface="Cabin"/>
                <a:sym typeface="Cabin"/>
              </a:rPr>
              <a:t>As the video plays, the engineers are applying a greater amount of downward force. Watch closely so we can see if there is any change in shape associated with the force they are applying to the joint. </a:t>
            </a:r>
            <a:r>
              <a:rPr lang="en">
                <a:solidFill>
                  <a:schemeClr val="dk1"/>
                </a:solidFill>
                <a:latin typeface="Cabin"/>
                <a:ea typeface="Cabin"/>
                <a:cs typeface="Cabin"/>
                <a:sym typeface="Cabin"/>
              </a:rPr>
              <a:t>Start the video and allow the video to play once in entirety. Ask students if they want to see any of the video again, and replay if students wish to see it a second time. Give students a chance to record their observations on their handouts.</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OK, we’ve seen the results from applying more and more contact force to a concrete joint. Go back now and evaluate all the data we’ve collected on the handout to determine if any of it supports or refutes your initial claim. Even if we were in disagreement at the start of the period, all the different data we analyzed should provide us adequate evidence to evaluate those initial claims and, if needed, revise them so we are all in consensus on what common claim we can now all make about our original question. </a:t>
            </a:r>
            <a:endParaRPr>
              <a:solidFill>
                <a:schemeClr val="dk1"/>
              </a:solidFill>
              <a:latin typeface="Cabin"/>
              <a:ea typeface="Cabin"/>
              <a:cs typeface="Cabin"/>
              <a:sym typeface="Cabin"/>
            </a:endParaRPr>
          </a:p>
        </p:txBody>
      </p:sp>
      <p:sp>
        <p:nvSpPr>
          <p:cNvPr id="322" name="Google Shape;322;p13: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Display </a:t>
            </a:r>
            <a:r>
              <a:rPr b="1" lang="en">
                <a:solidFill>
                  <a:schemeClr val="dk1"/>
                </a:solidFill>
                <a:latin typeface="Cabin"/>
                <a:ea typeface="Cabin"/>
                <a:cs typeface="Cabin"/>
                <a:sym typeface="Cabin"/>
              </a:rPr>
              <a:t>slide N</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Have students open their notebooks to a clean page and write their initial claim. Give students time to answer the questions on slide W in their notebooks. Refer students back to their observations organizer on the handout to help them determine if the data support or refute their original claim and summarize how the evidence from our investigations helps support or refute their initial claim.</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b="1" lang="en">
                <a:solidFill>
                  <a:schemeClr val="dk1"/>
                </a:solidFill>
                <a:latin typeface="Cabin"/>
                <a:ea typeface="Cabin"/>
                <a:cs typeface="Cabin"/>
                <a:sym typeface="Cabin"/>
              </a:rPr>
              <a:t>Introduce a new word.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We have been talking a lot about objects bending or changing shape. Scientists call this </a:t>
            </a:r>
            <a:r>
              <a:rPr lang="en">
                <a:solidFill>
                  <a:schemeClr val="dk1"/>
                </a:solidFill>
                <a:latin typeface="Cabin"/>
                <a:ea typeface="Cabin"/>
                <a:cs typeface="Cabin"/>
                <a:sym typeface="Cabin"/>
              </a:rPr>
              <a:t>deformation</a:t>
            </a:r>
            <a:r>
              <a:rPr i="1" lang="en">
                <a:solidFill>
                  <a:schemeClr val="dk1"/>
                </a:solidFill>
                <a:latin typeface="Cabin"/>
                <a:ea typeface="Cabin"/>
                <a:cs typeface="Cabin"/>
                <a:sym typeface="Cabin"/>
              </a:rPr>
              <a:t>. When an object bends or changes shape, it deforms</a:t>
            </a:r>
            <a:r>
              <a:rPr lang="en">
                <a:solidFill>
                  <a:schemeClr val="dk1"/>
                </a:solidFill>
                <a:latin typeface="Quattrocento Sans"/>
                <a:ea typeface="Quattrocento Sans"/>
                <a:cs typeface="Quattrocento Sans"/>
                <a:sym typeface="Quattrocento Sans"/>
              </a:rPr>
              <a:t>.</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Add </a:t>
            </a:r>
            <a:r>
              <a:rPr i="1" lang="en">
                <a:solidFill>
                  <a:schemeClr val="dk1"/>
                </a:solidFill>
                <a:latin typeface="Cabin"/>
                <a:ea typeface="Cabin"/>
                <a:cs typeface="Cabin"/>
                <a:sym typeface="Cabin"/>
              </a:rPr>
              <a:t>deform</a:t>
            </a:r>
            <a:r>
              <a:rPr lang="en">
                <a:solidFill>
                  <a:schemeClr val="dk1"/>
                </a:solidFill>
                <a:latin typeface="Cabin"/>
                <a:ea typeface="Cabin"/>
                <a:cs typeface="Cabin"/>
                <a:sym typeface="Cabin"/>
              </a:rPr>
              <a:t> to the Word Wall.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p:txBody>
      </p:sp>
      <p:sp>
        <p:nvSpPr>
          <p:cNvPr id="333" name="Google Shape;333;p14: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Display </a:t>
            </a:r>
            <a:r>
              <a:rPr b="1" lang="en">
                <a:solidFill>
                  <a:schemeClr val="dk1"/>
                </a:solidFill>
                <a:latin typeface="Cabin"/>
                <a:ea typeface="Cabin"/>
                <a:cs typeface="Cabin"/>
                <a:sym typeface="Cabin"/>
              </a:rPr>
              <a:t>slide P </a:t>
            </a:r>
            <a:r>
              <a:rPr lang="en">
                <a:solidFill>
                  <a:schemeClr val="dk1"/>
                </a:solidFill>
                <a:latin typeface="Cabin"/>
                <a:ea typeface="Cabin"/>
                <a:cs typeface="Cabin"/>
                <a:sym typeface="Cabin"/>
              </a:rPr>
              <a:t>to gather results on the poll for this question:</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Do you think that the concrete joint began to deform with a small amount of contact force at the start of the test or did it take a lot more force to start bending it?</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Have students give a thumbs up if they think it started bending with a small amount of contact force applied to it and give a thumbs down if they think it didn’t start bending with a small amount of contact force applied to it and it needed more force before it started bending.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We have seen how a sponge, a piece of glass, and a concrete joint behave when a force is applied to them. Let’s consider how </a:t>
            </a:r>
            <a:r>
              <a:rPr b="1" i="1" lang="en">
                <a:solidFill>
                  <a:schemeClr val="dk1"/>
                </a:solidFill>
                <a:latin typeface="Cabin"/>
                <a:ea typeface="Cabin"/>
                <a:cs typeface="Cabin"/>
                <a:sym typeface="Cabin"/>
              </a:rPr>
              <a:t>all</a:t>
            </a:r>
            <a:r>
              <a:rPr i="1" lang="en">
                <a:solidFill>
                  <a:schemeClr val="dk1"/>
                </a:solidFill>
                <a:latin typeface="Cabin"/>
                <a:ea typeface="Cabin"/>
                <a:cs typeface="Cabin"/>
                <a:sym typeface="Cabin"/>
              </a:rPr>
              <a:t> objects respond to any amount of forces applied to them, since ultimately we want to explain what happens in all collisions that causes objects to get damaged in some cases but not others.</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sz="1000">
              <a:solidFill>
                <a:schemeClr val="dk1"/>
              </a:solidFill>
              <a:latin typeface="Open Sans"/>
              <a:ea typeface="Open Sans"/>
              <a:cs typeface="Open Sans"/>
              <a:sym typeface="Open Sans"/>
            </a:endParaRPr>
          </a:p>
        </p:txBody>
      </p:sp>
      <p:sp>
        <p:nvSpPr>
          <p:cNvPr id="344" name="Google Shape;344;p16: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Make predictions.</a:t>
            </a:r>
            <a:r>
              <a:rPr lang="en">
                <a:solidFill>
                  <a:schemeClr val="dk1"/>
                </a:solidFill>
                <a:latin typeface="Cabin"/>
                <a:ea typeface="Cabin"/>
                <a:cs typeface="Cabin"/>
                <a:sym typeface="Cabin"/>
              </a:rPr>
              <a:t> Show </a:t>
            </a:r>
            <a:r>
              <a:rPr b="1" lang="en">
                <a:solidFill>
                  <a:schemeClr val="dk1"/>
                </a:solidFill>
                <a:latin typeface="Cabin"/>
                <a:ea typeface="Cabin"/>
                <a:cs typeface="Cabin"/>
                <a:sym typeface="Cabin"/>
              </a:rPr>
              <a:t>slide Q</a:t>
            </a:r>
            <a:r>
              <a:rPr lang="en">
                <a:solidFill>
                  <a:schemeClr val="dk1"/>
                </a:solidFill>
                <a:latin typeface="Cabin"/>
                <a:ea typeface="Cabin"/>
                <a:cs typeface="Cabin"/>
                <a:sym typeface="Cabin"/>
              </a:rPr>
              <a:t>. Have students discuss the two questions on the slide with a partner:</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Do you think applying any amount of force to any solid object would cause it to bend?</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How could we design an investigation like the engineers did with the concrete joint test to figure out if any amount of force would cause any solid object to start bending or change shape?</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After discussing these questions, say, </a:t>
            </a:r>
            <a:r>
              <a:rPr i="1" lang="en">
                <a:solidFill>
                  <a:schemeClr val="dk1"/>
                </a:solidFill>
                <a:latin typeface="Cabin"/>
                <a:ea typeface="Cabin"/>
                <a:cs typeface="Cabin"/>
                <a:sym typeface="Cabin"/>
              </a:rPr>
              <a:t>I am interested in hearing what you all think. Let’s plan to share the ideas you discussed with your partner and also make a plan to investigate your ideas further in our next class</a:t>
            </a:r>
            <a:r>
              <a:rPr lang="en">
                <a:solidFill>
                  <a:schemeClr val="dk1"/>
                </a:solidFill>
                <a:latin typeface="Cabin"/>
                <a:ea typeface="Cabin"/>
                <a:cs typeface="Cabin"/>
                <a:sym typeface="Cabin"/>
              </a:rPr>
              <a:t>.</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sz="1000">
              <a:solidFill>
                <a:schemeClr val="dk1"/>
              </a:solidFill>
              <a:latin typeface="Open Sans"/>
              <a:ea typeface="Open Sans"/>
              <a:cs typeface="Open Sans"/>
              <a:sym typeface="Open Sans"/>
            </a:endParaRPr>
          </a:p>
        </p:txBody>
      </p:sp>
      <p:sp>
        <p:nvSpPr>
          <p:cNvPr id="355" name="Google Shape;355;p17: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8c4cb59ce4_0_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8c4cb59ce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8c4cb59ce4_0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8c4cb59ce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8c4cb59ce4_0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38c4cb59ce4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Consider whether shape changes happen in all collisions.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So we’ve seen shape changes in the collisons we’ve looked at, where slow-motion video provided the evidence we needed to see that change. And we think that forces in the collision cause this shape change. So is this something that is always happening? Do you think the force from a collision always causes shape changes in the objects that collide, but sometimes we just can’t see or detect it?</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P</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Take a quick poll in response to this question. Anticipate some controversy around this idea.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It appears we have two competing claims in our classroom. Some of us think that all objects bend or change shape in a collision. And some of us think that not all solid objects bend or change shape in a collision. We are going to need data to support or refute either of these claims. But one challenge in trying to support or refute a claim where we are asking “does this happen in all cases” is that we can’t test all cases. So let’s brainstorm some types of objects or materials that we know are very rigid that we could test.</a:t>
            </a:r>
            <a:endParaRPr i="1">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85a8962a4d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85a8962a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8c5dab92fe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38c5dab92fe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Recall the question we decided we needed to investigate last time.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Last time, we were looking at slow-motion video and noticed some surprising shape changes happening in some objects during a collision. That led us to realize we had a new question to investigate further which we took a poll on and brainstormed some ways to investigate it.</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Project</a:t>
            </a:r>
            <a:r>
              <a:rPr b="1" lang="en">
                <a:solidFill>
                  <a:schemeClr val="dk1"/>
                </a:solidFill>
                <a:latin typeface="Cabin"/>
                <a:ea typeface="Cabin"/>
                <a:cs typeface="Cabin"/>
                <a:sym typeface="Cabin"/>
              </a:rPr>
              <a:t> slide A</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Give students a couple of minutes to discuss the questions on a slide with a partner and then discuss the questions as a whole class.</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Say,</a:t>
            </a:r>
            <a:r>
              <a:rPr i="1" lang="en">
                <a:solidFill>
                  <a:srgbClr val="0B0B0B"/>
                </a:solidFill>
                <a:latin typeface="Cabin"/>
                <a:ea typeface="Cabin"/>
                <a:cs typeface="Cabin"/>
                <a:sym typeface="Cabin"/>
              </a:rPr>
              <a:t> This sounds like a lot of objects to test. And though we know we can’t test all objects in existence to answer our question, we would need to test at least some of these in order to have sufficient evidence to answer our question. Let’s get ready to do that.</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Recall the question we decided we needed to investigate last time.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Last time, we were looking at slow-motion video and noticed some surprising shape changes happening in some objects during a collision. That led us to realize we had a new question to investigate further which we took a poll on and brainstormed some ways to investigate it.</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Project</a:t>
            </a:r>
            <a:r>
              <a:rPr b="1" lang="en">
                <a:solidFill>
                  <a:schemeClr val="dk1"/>
                </a:solidFill>
                <a:latin typeface="Cabin"/>
                <a:ea typeface="Cabin"/>
                <a:cs typeface="Cabin"/>
                <a:sym typeface="Cabin"/>
              </a:rPr>
              <a:t> slide A</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Give students a couple of minutes to discuss the questions on a slide with a partner and then discuss the questions as a whole class.</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Say,</a:t>
            </a:r>
            <a:r>
              <a:rPr i="1" lang="en">
                <a:solidFill>
                  <a:srgbClr val="0B0B0B"/>
                </a:solidFill>
                <a:latin typeface="Cabin"/>
                <a:ea typeface="Cabin"/>
                <a:cs typeface="Cabin"/>
                <a:sym typeface="Cabin"/>
              </a:rPr>
              <a:t> This sounds like a lot of objects to test. And though we know we can’t test all objects in existence to answer our question, we would need to test at least some of these in order to have sufficient evidence to answer our question. Let’s get ready to do that.</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8c5dab92fe_0_2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38c5dab92fe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O</a:t>
            </a:r>
            <a:r>
              <a:rPr lang="en">
                <a:solidFill>
                  <a:schemeClr val="dk1"/>
                </a:solidFill>
                <a:latin typeface="Cabin"/>
                <a:ea typeface="Cabin"/>
                <a:cs typeface="Cabin"/>
                <a:sym typeface="Cabin"/>
              </a:rPr>
              <a:t>. Tell students to add the lesson question to their Progress Trackers: </a:t>
            </a:r>
            <a:r>
              <a:rPr i="1" lang="en">
                <a:solidFill>
                  <a:schemeClr val="dk1"/>
                </a:solidFill>
                <a:latin typeface="Cabin"/>
                <a:ea typeface="Cabin"/>
                <a:cs typeface="Cabin"/>
                <a:sym typeface="Cabin"/>
              </a:rPr>
              <a:t>What causes the changes in motion and changes in shape of colliding objects?</a:t>
            </a:r>
            <a:r>
              <a:rPr lang="en">
                <a:solidFill>
                  <a:schemeClr val="dk1"/>
                </a:solidFill>
                <a:latin typeface="Cabin"/>
                <a:ea typeface="Cabin"/>
                <a:cs typeface="Cabin"/>
                <a:sym typeface="Cabin"/>
              </a:rPr>
              <a:t> Give students time to individually update their Progress Trackers with what they’ve figured out so far.</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 name="Shape 7"/>
        <p:cNvGrpSpPr/>
        <p:nvPr/>
      </p:nvGrpSpPr>
      <p:grpSpPr>
        <a:xfrm>
          <a:off x="0" y="0"/>
          <a:ext cx="0" cy="0"/>
          <a:chOff x="0" y="0"/>
          <a:chExt cx="0" cy="0"/>
        </a:xfrm>
      </p:grpSpPr>
      <p:sp>
        <p:nvSpPr>
          <p:cNvPr id="8" name="Google Shape;8;p2"/>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9" name="Google Shape;9;p2"/>
          <p:cNvSpPr txBox="1"/>
          <p:nvPr>
            <p:ph idx="2" type="body"/>
          </p:nvPr>
        </p:nvSpPr>
        <p:spPr>
          <a:xfrm>
            <a:off x="457200" y="1536625"/>
            <a:ext cx="8229600" cy="45552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a:lvl1pPr>
            <a:lvl2pPr indent="-431800" lvl="1" marL="914400" algn="l">
              <a:lnSpc>
                <a:spcPct val="115000"/>
              </a:lnSpc>
              <a:spcBef>
                <a:spcPts val="1600"/>
              </a:spcBef>
              <a:spcAft>
                <a:spcPts val="0"/>
              </a:spcAft>
              <a:buSzPts val="3200"/>
              <a:buChar char="○"/>
              <a:defRPr/>
            </a:lvl2pPr>
            <a:lvl3pPr indent="-381000" lvl="2" marL="1371600" algn="l">
              <a:lnSpc>
                <a:spcPct val="115000"/>
              </a:lnSpc>
              <a:spcBef>
                <a:spcPts val="1600"/>
              </a:spcBef>
              <a:spcAft>
                <a:spcPts val="0"/>
              </a:spcAft>
              <a:buSzPts val="2400"/>
              <a:buChar char="■"/>
              <a:defRPr/>
            </a:lvl3pPr>
            <a:lvl4pPr indent="-381000" lvl="3" marL="1828800" algn="l">
              <a:lnSpc>
                <a:spcPct val="115000"/>
              </a:lnSpc>
              <a:spcBef>
                <a:spcPts val="1600"/>
              </a:spcBef>
              <a:spcAft>
                <a:spcPts val="0"/>
              </a:spcAft>
              <a:buSzPts val="2400"/>
              <a:buChar char="●"/>
              <a:defRPr/>
            </a:lvl4pPr>
            <a:lvl5pPr indent="-342900" lvl="4" marL="2286000" algn="l">
              <a:lnSpc>
                <a:spcPct val="115000"/>
              </a:lnSpc>
              <a:spcBef>
                <a:spcPts val="1600"/>
              </a:spcBef>
              <a:spcAft>
                <a:spcPts val="0"/>
              </a:spcAft>
              <a:buSzPts val="18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 name="Google Shape;10;p2"/>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11" name="Google Shape;11;p2"/>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bg>
      <p:bgPr>
        <a:solidFill>
          <a:srgbClr val="FFFFFF"/>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showMasterSp="0">
  <p:cSld name="TITLE_AND_BODY_1">
    <p:bg>
      <p:bgPr>
        <a:solidFill>
          <a:srgbClr val="F3F3F3"/>
        </a:solidFill>
      </p:bgPr>
    </p:bg>
    <p:spTree>
      <p:nvGrpSpPr>
        <p:cNvPr id="12" name="Shape 12"/>
        <p:cNvGrpSpPr/>
        <p:nvPr/>
      </p:nvGrpSpPr>
      <p:grpSpPr>
        <a:xfrm>
          <a:off x="0" y="0"/>
          <a:ext cx="0" cy="0"/>
          <a:chOff x="0" y="0"/>
          <a:chExt cx="0" cy="0"/>
        </a:xfrm>
      </p:grpSpPr>
      <p:sp>
        <p:nvSpPr>
          <p:cNvPr id="13" name="Google Shape;13;p3"/>
          <p:cNvSpPr txBox="1"/>
          <p:nvPr>
            <p:ph idx="12" type="sldNum"/>
          </p:nvPr>
        </p:nvSpPr>
        <p:spPr>
          <a:xfrm>
            <a:off x="4475913" y="6500813"/>
            <a:ext cx="185400" cy="255600"/>
          </a:xfrm>
          <a:prstGeom prst="rect">
            <a:avLst/>
          </a:prstGeom>
          <a:noFill/>
          <a:ln>
            <a:noFill/>
          </a:ln>
        </p:spPr>
        <p:txBody>
          <a:bodyPr anchorCtr="0" anchor="t" bIns="29750" lIns="29750" spcFirstLastPara="1" rIns="29750" wrap="square" tIns="29750">
            <a:noAutofit/>
          </a:bodyPr>
          <a:lstStyle>
            <a:lvl1pPr indent="0" lvl="0"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sz="1400">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3F3F3"/>
        </a:solidFill>
      </p:bgPr>
    </p:bg>
    <p:spTree>
      <p:nvGrpSpPr>
        <p:cNvPr id="14" name="Shape 14"/>
        <p:cNvGrpSpPr/>
        <p:nvPr/>
      </p:nvGrpSpPr>
      <p:grpSpPr>
        <a:xfrm>
          <a:off x="0" y="0"/>
          <a:ext cx="0" cy="0"/>
          <a:chOff x="0" y="0"/>
          <a:chExt cx="0" cy="0"/>
        </a:xfrm>
      </p:grpSpPr>
      <p:sp>
        <p:nvSpPr>
          <p:cNvPr id="15" name="Google Shape;15;p4"/>
          <p:cNvSpPr txBox="1"/>
          <p:nvPr>
            <p:ph type="ctrTitle"/>
          </p:nvPr>
        </p:nvSpPr>
        <p:spPr>
          <a:xfrm>
            <a:off x="457200" y="992775"/>
            <a:ext cx="8229600" cy="2736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16" name="Google Shape;16;p4"/>
          <p:cNvSpPr txBox="1"/>
          <p:nvPr>
            <p:ph idx="1" type="subTitle"/>
          </p:nvPr>
        </p:nvSpPr>
        <p:spPr>
          <a:xfrm>
            <a:off x="457200" y="3778825"/>
            <a:ext cx="8229600" cy="105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Cabin Condensed"/>
              <a:buNone/>
              <a:defRPr sz="2400">
                <a:solidFill>
                  <a:schemeClr val="dk1"/>
                </a:solidFill>
                <a:latin typeface="Cabin Condensed"/>
                <a:ea typeface="Cabin Condensed"/>
                <a:cs typeface="Cabin Condensed"/>
                <a:sym typeface="Cabin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4"/>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8" name="Google Shape;18;p4"/>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19" name="Google Shape;19;p4"/>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5"/>
          <p:cNvSpPr txBox="1"/>
          <p:nvPr>
            <p:ph type="title"/>
          </p:nvPr>
        </p:nvSpPr>
        <p:spPr>
          <a:xfrm>
            <a:off x="457200" y="2867800"/>
            <a:ext cx="8229600" cy="11223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lvl="1"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9pPr>
          </a:lstStyle>
          <a:p/>
        </p:txBody>
      </p:sp>
      <p:sp>
        <p:nvSpPr>
          <p:cNvPr id="22" name="Google Shape;22;p5"/>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3" name="Google Shape;23;p5"/>
          <p:cNvSpPr txBox="1"/>
          <p:nvPr>
            <p:ph idx="2"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24" name="Google Shape;24;p5"/>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Slide Title</a:t>
            </a:r>
            <a:endParaRPr b="0" i="0" sz="3200" u="none" cap="none" strike="noStrike">
              <a:solidFill>
                <a:srgbClr val="FFFFFF"/>
              </a:solidFill>
              <a:latin typeface="Boogaloo"/>
              <a:ea typeface="Boogaloo"/>
              <a:cs typeface="Boogaloo"/>
              <a:sym typeface="Boogaloo"/>
            </a:endParaRPr>
          </a:p>
        </p:txBody>
      </p:sp>
      <p:sp>
        <p:nvSpPr>
          <p:cNvPr id="27" name="Google Shape;27;p6"/>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1" i="0" lang="en" sz="1800" u="none" cap="none" strike="noStrike">
                <a:solidFill>
                  <a:srgbClr val="9A2F3E"/>
                </a:solidFill>
                <a:latin typeface="Boogaloo"/>
                <a:ea typeface="Boogaloo"/>
                <a:cs typeface="Boogaloo"/>
                <a:sym typeface="Boogaloo"/>
              </a:rPr>
              <a:t>Slide ID</a:t>
            </a:r>
            <a:endParaRPr b="0" i="0" sz="1800" u="none" cap="none" strike="noStrike">
              <a:solidFill>
                <a:srgbClr val="9A2F3E"/>
              </a:solidFill>
              <a:latin typeface="Boogaloo"/>
              <a:ea typeface="Boogaloo"/>
              <a:cs typeface="Boogaloo"/>
              <a:sym typeface="Boogaloo"/>
            </a:endParaRPr>
          </a:p>
        </p:txBody>
      </p:sp>
      <p:sp>
        <p:nvSpPr>
          <p:cNvPr id="28" name="Google Shape;28;p6"/>
          <p:cNvSpPr/>
          <p:nvPr/>
        </p:nvSpPr>
        <p:spPr>
          <a:xfrm>
            <a:off x="4967825"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EA7D73"/>
              </a:buClr>
              <a:buSzPts val="2000"/>
              <a:buFont typeface="Arial"/>
              <a:buNone/>
            </a:pPr>
            <a:r>
              <a:rPr b="1" i="0" lang="en" sz="1800" u="none" cap="none" strike="noStrike">
                <a:solidFill>
                  <a:srgbClr val="9A2F3E"/>
                </a:solidFill>
                <a:latin typeface="Boogaloo"/>
                <a:ea typeface="Boogaloo"/>
                <a:cs typeface="Boogaloo"/>
                <a:sym typeface="Boogaloo"/>
              </a:rPr>
              <a:t>Unit ID • Lesson ID</a:t>
            </a:r>
            <a:endParaRPr b="0" i="0" sz="1800" u="none" cap="none" strike="noStrike">
              <a:solidFill>
                <a:srgbClr val="9A2F3E"/>
              </a:solidFill>
              <a:latin typeface="Boogaloo"/>
              <a:ea typeface="Boogaloo"/>
              <a:cs typeface="Boogaloo"/>
              <a:sym typeface="Boogaloo"/>
            </a:endParaRPr>
          </a:p>
        </p:txBody>
      </p:sp>
      <p:sp>
        <p:nvSpPr>
          <p:cNvPr id="29" name="Google Shape;29;p6"/>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0" name="Google Shape;30;p6"/>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31" name="Google Shape;31;p6"/>
          <p:cNvSpPr txBox="1"/>
          <p:nvPr>
            <p:ph idx="2"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7"/>
          <p:cNvSpPr txBox="1"/>
          <p:nvPr>
            <p:ph type="title"/>
          </p:nvPr>
        </p:nvSpPr>
        <p:spPr>
          <a:xfrm>
            <a:off x="457200" y="1644225"/>
            <a:ext cx="3853500" cy="19764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34" name="Google Shape;34;p7"/>
          <p:cNvSpPr txBox="1"/>
          <p:nvPr>
            <p:ph idx="1" type="subTitle"/>
          </p:nvPr>
        </p:nvSpPr>
        <p:spPr>
          <a:xfrm>
            <a:off x="457225" y="3737425"/>
            <a:ext cx="3853500" cy="16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5" name="Google Shape;35;p7"/>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6" name="Google Shape;36;p7"/>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37" name="Google Shape;37;p7"/>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8" name="Google Shape;38;p7"/>
          <p:cNvSpPr txBox="1"/>
          <p:nvPr>
            <p:ph idx="5" type="body"/>
          </p:nvPr>
        </p:nvSpPr>
        <p:spPr>
          <a:xfrm>
            <a:off x="4568850" y="1676825"/>
            <a:ext cx="4117800" cy="4418100"/>
          </a:xfrm>
          <a:prstGeom prst="rect">
            <a:avLst/>
          </a:prstGeom>
          <a:solidFill>
            <a:srgbClr val="F5EDEF"/>
          </a:solidFill>
          <a:ln cap="flat" cmpd="sng" w="9525">
            <a:solidFill>
              <a:srgbClr val="9A2F3E"/>
            </a:solidFill>
            <a:prstDash val="solid"/>
            <a:round/>
            <a:headEnd len="sm" w="sm" type="none"/>
            <a:tailEnd len="sm" w="sm" type="none"/>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a:lvl1pPr>
            <a:lvl2pPr indent="-431800" lvl="1" marL="914400" algn="l">
              <a:lnSpc>
                <a:spcPct val="115000"/>
              </a:lnSpc>
              <a:spcBef>
                <a:spcPts val="1600"/>
              </a:spcBef>
              <a:spcAft>
                <a:spcPts val="0"/>
              </a:spcAft>
              <a:buSzPts val="3200"/>
              <a:buChar char="○"/>
              <a:defRPr/>
            </a:lvl2pPr>
            <a:lvl3pPr indent="-381000" lvl="2" marL="1371600" algn="l">
              <a:lnSpc>
                <a:spcPct val="115000"/>
              </a:lnSpc>
              <a:spcBef>
                <a:spcPts val="1600"/>
              </a:spcBef>
              <a:spcAft>
                <a:spcPts val="0"/>
              </a:spcAft>
              <a:buSzPts val="2400"/>
              <a:buChar char="■"/>
              <a:defRPr/>
            </a:lvl3pPr>
            <a:lvl4pPr indent="-381000" lvl="3" marL="1828800" algn="l">
              <a:lnSpc>
                <a:spcPct val="115000"/>
              </a:lnSpc>
              <a:spcBef>
                <a:spcPts val="1600"/>
              </a:spcBef>
              <a:spcAft>
                <a:spcPts val="0"/>
              </a:spcAft>
              <a:buSzPts val="2400"/>
              <a:buChar char="●"/>
              <a:defRPr/>
            </a:lvl4pPr>
            <a:lvl5pPr indent="-342900" lvl="4" marL="2286000" algn="l">
              <a:lnSpc>
                <a:spcPct val="115000"/>
              </a:lnSpc>
              <a:spcBef>
                <a:spcPts val="1600"/>
              </a:spcBef>
              <a:spcAft>
                <a:spcPts val="0"/>
              </a:spcAft>
              <a:buSzPts val="18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Content">
  <p:cSld name="SECTION_TITLE_AND_DESCRIPTION_1">
    <p:spTree>
      <p:nvGrpSpPr>
        <p:cNvPr id="39" name="Shape 39"/>
        <p:cNvGrpSpPr/>
        <p:nvPr/>
      </p:nvGrpSpPr>
      <p:grpSpPr>
        <a:xfrm>
          <a:off x="0" y="0"/>
          <a:ext cx="0" cy="0"/>
          <a:chOff x="0" y="0"/>
          <a:chExt cx="0" cy="0"/>
        </a:xfrm>
      </p:grpSpPr>
      <p:sp>
        <p:nvSpPr>
          <p:cNvPr id="40" name="Google Shape;40;p8"/>
          <p:cNvSpPr txBox="1"/>
          <p:nvPr>
            <p:ph type="title"/>
          </p:nvPr>
        </p:nvSpPr>
        <p:spPr>
          <a:xfrm>
            <a:off x="457200" y="1650950"/>
            <a:ext cx="8229600" cy="19728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41" name="Google Shape;41;p8"/>
          <p:cNvSpPr txBox="1"/>
          <p:nvPr>
            <p:ph idx="1" type="subTitle"/>
          </p:nvPr>
        </p:nvSpPr>
        <p:spPr>
          <a:xfrm>
            <a:off x="457200" y="3740375"/>
            <a:ext cx="8229600" cy="164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8"/>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3" name="Google Shape;43;p8"/>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44" name="Google Shape;44;p8"/>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9"/>
          <p:cNvSpPr txBox="1"/>
          <p:nvPr>
            <p:ph idx="1" type="body"/>
          </p:nvPr>
        </p:nvSpPr>
        <p:spPr>
          <a:xfrm>
            <a:off x="457200" y="5640775"/>
            <a:ext cx="5853300" cy="80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stStyle>
          <a:p/>
        </p:txBody>
      </p:sp>
      <p:sp>
        <p:nvSpPr>
          <p:cNvPr id="47" name="Google Shape;47;p9"/>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8" name="Google Shape;48;p9"/>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49" name="Google Shape;49;p9"/>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489850" y="1536625"/>
            <a:ext cx="8342400" cy="4555200"/>
          </a:xfrm>
          <a:prstGeom prst="rect">
            <a:avLst/>
          </a:prstGeom>
          <a:noFill/>
          <a:ln>
            <a:noFill/>
          </a:ln>
        </p:spPr>
        <p:txBody>
          <a:bodyPr anchorCtr="0" anchor="t" bIns="91425" lIns="91425" spcFirstLastPara="1" rIns="91425" wrap="square" tIns="91425">
            <a:noAutofit/>
          </a:bodyPr>
          <a:lstStyle>
            <a:lvl1pPr indent="-457200" lvl="0" marL="457200" marR="0" rtl="0" algn="l">
              <a:lnSpc>
                <a:spcPct val="115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indent="-431800" lvl="1" marL="914400" marR="0" rtl="0" algn="l">
              <a:lnSpc>
                <a:spcPct val="115000"/>
              </a:lnSpc>
              <a:spcBef>
                <a:spcPts val="1600"/>
              </a:spcBef>
              <a:spcAft>
                <a:spcPts val="0"/>
              </a:spcAft>
              <a:buClr>
                <a:srgbClr val="9A2F3E"/>
              </a:buClr>
              <a:buSzPts val="3200"/>
              <a:buFont typeface="Boogaloo"/>
              <a:buChar char="○"/>
              <a:defRPr b="0" i="0" sz="3200" u="none" cap="none" strike="noStrike">
                <a:solidFill>
                  <a:srgbClr val="9A2F3E"/>
                </a:solidFill>
                <a:latin typeface="Boogaloo"/>
                <a:ea typeface="Boogaloo"/>
                <a:cs typeface="Boogaloo"/>
                <a:sym typeface="Boogaloo"/>
              </a:defRPr>
            </a:lvl2pPr>
            <a:lvl3pPr indent="-381000" lvl="2" marL="1371600" marR="0" rtl="0" algn="l">
              <a:lnSpc>
                <a:spcPct val="115000"/>
              </a:lnSpc>
              <a:spcBef>
                <a:spcPts val="1600"/>
              </a:spcBef>
              <a:spcAft>
                <a:spcPts val="0"/>
              </a:spcAft>
              <a:buClr>
                <a:srgbClr val="9A2F3E"/>
              </a:buClr>
              <a:buSzPts val="2400"/>
              <a:buFont typeface="Boogaloo"/>
              <a:buChar char="■"/>
              <a:defRPr b="0" i="0" sz="2400" u="none" cap="none" strike="noStrike">
                <a:solidFill>
                  <a:srgbClr val="9A2F3E"/>
                </a:solidFill>
                <a:latin typeface="Boogaloo"/>
                <a:ea typeface="Boogaloo"/>
                <a:cs typeface="Boogaloo"/>
                <a:sym typeface="Boogaloo"/>
              </a:defRPr>
            </a:lvl3pPr>
            <a:lvl4pPr indent="-381000" lvl="3" marL="1828800" marR="0" rtl="0" algn="l">
              <a:lnSpc>
                <a:spcPct val="115000"/>
              </a:lnSpc>
              <a:spcBef>
                <a:spcPts val="160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4pPr>
            <a:lvl5pPr indent="-342900" lvl="4" marL="2286000" marR="0" rtl="0" algn="l">
              <a:lnSpc>
                <a:spcPct val="115000"/>
              </a:lnSpc>
              <a:spcBef>
                <a:spcPts val="1600"/>
              </a:spcBef>
              <a:spcAft>
                <a:spcPts val="0"/>
              </a:spcAft>
              <a:buClr>
                <a:srgbClr val="9A2F3E"/>
              </a:buClr>
              <a:buSzPts val="1800"/>
              <a:buFont typeface="Cabin Condensed"/>
              <a:buChar char="○"/>
              <a:defRPr b="0" i="0" sz="1800" u="none" cap="none" strike="noStrike">
                <a:solidFill>
                  <a:srgbClr val="9A2F3E"/>
                </a:solidFill>
                <a:latin typeface="Cabin Condensed"/>
                <a:ea typeface="Cabin Condensed"/>
                <a:cs typeface="Cabin Condensed"/>
                <a:sym typeface="Cabin Condensed"/>
              </a:defRPr>
            </a:lvl5pPr>
            <a:lvl6pPr indent="-317500" lvl="5" marL="2743200" marR="0" rtl="0" algn="l">
              <a:lnSpc>
                <a:spcPct val="115000"/>
              </a:lnSpc>
              <a:spcBef>
                <a:spcPts val="1600"/>
              </a:spcBef>
              <a:spcAft>
                <a:spcPts val="0"/>
              </a:spcAft>
              <a:buClr>
                <a:srgbClr val="0B0B0B"/>
              </a:buClr>
              <a:buSzPts val="1400"/>
              <a:buFont typeface="Cabin"/>
              <a:buChar char="■"/>
              <a:defRPr b="0" i="0" sz="1400" u="none" cap="none" strike="noStrike">
                <a:solidFill>
                  <a:srgbClr val="0B0B0B"/>
                </a:solidFill>
                <a:latin typeface="Cabin"/>
                <a:ea typeface="Cabin"/>
                <a:cs typeface="Cabin"/>
                <a:sym typeface="Cabin"/>
              </a:defRPr>
            </a:lvl6pPr>
            <a:lvl7pPr indent="-317500" lvl="6" marL="3200400" marR="0" rtl="0" algn="l">
              <a:lnSpc>
                <a:spcPct val="115000"/>
              </a:lnSpc>
              <a:spcBef>
                <a:spcPts val="1600"/>
              </a:spcBef>
              <a:spcAft>
                <a:spcPts val="0"/>
              </a:spcAft>
              <a:buClr>
                <a:srgbClr val="0B0B0B"/>
              </a:buClr>
              <a:buSzPts val="1400"/>
              <a:buFont typeface="Cabin Condensed"/>
              <a:buChar char="●"/>
              <a:defRPr b="0" i="0" sz="1400" u="none" cap="none" strike="noStrike">
                <a:solidFill>
                  <a:srgbClr val="0B0B0B"/>
                </a:solidFill>
                <a:latin typeface="Cabin Condensed"/>
                <a:ea typeface="Cabin Condensed"/>
                <a:cs typeface="Cabin Condensed"/>
                <a:sym typeface="Cabin Condensed"/>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hyperlink" Target="https://youtu.be/My1WOu3LOCM" TargetMode="External"/><Relationship Id="rId5" Type="http://schemas.openxmlformats.org/officeDocument/2006/relationships/hyperlink" Target="http://www.youtube.com/watch?v=My1WOu3LOCM" TargetMode="External"/><Relationship Id="rId6"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youtu.be/sVr6tVy7htU" TargetMode="External"/><Relationship Id="rId4" Type="http://schemas.openxmlformats.org/officeDocument/2006/relationships/image" Target="../media/image12.png"/><Relationship Id="rId5" Type="http://schemas.openxmlformats.org/officeDocument/2006/relationships/hyperlink" Target="http://www.youtube.com/watch?v=sVr6tVy7htU" TargetMode="External"/><Relationship Id="rId6"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youtu.be/FYbn1WSWmQg" TargetMode="External"/><Relationship Id="rId4" Type="http://schemas.openxmlformats.org/officeDocument/2006/relationships/image" Target="../media/image12.png"/><Relationship Id="rId5" Type="http://schemas.openxmlformats.org/officeDocument/2006/relationships/hyperlink" Target="http://www.youtube.com/watch?v=FYbn1WSWmQg" TargetMode="External"/><Relationship Id="rId6"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30.png"/><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hyperlink" Target="http://www.youtube.com/watch?v=yiZkk4xdANg" TargetMode="External"/><Relationship Id="rId5"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hyperlink" Target="http://www.youtube.com/watch?v=iwoP8tmwiII" TargetMode="External"/><Relationship Id="rId5" Type="http://schemas.openxmlformats.org/officeDocument/2006/relationships/image" Target="../media/image26.jpg"/><Relationship Id="rId6" Type="http://schemas.openxmlformats.org/officeDocument/2006/relationships/hyperlink" Target="https://www.youtube.com/watch?v=iwoP8tmwiI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hyperlink" Target="https://www.youtube.com/watch?v=iwoP8tmwiII" TargetMode="External"/><Relationship Id="rId5" Type="http://schemas.openxmlformats.org/officeDocument/2006/relationships/hyperlink" Target="https://www.youtube.com/watch?v=iwoP8tmwiII" TargetMode="External"/><Relationship Id="rId6" Type="http://schemas.openxmlformats.org/officeDocument/2006/relationships/hyperlink" Target="https://www.youtube.com/watch?v=iwoP8tmwiII" TargetMode="External"/><Relationship Id="rId7" Type="http://schemas.openxmlformats.org/officeDocument/2006/relationships/hyperlink" Target="http://www.youtube.com/watch?v=KKCYlrgCI2A" TargetMode="External"/><Relationship Id="rId8" Type="http://schemas.openxmlformats.org/officeDocument/2006/relationships/image" Target="../media/image3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youtu.be/MVkmrGJBQAo" TargetMode="External"/><Relationship Id="rId4" Type="http://schemas.openxmlformats.org/officeDocument/2006/relationships/hyperlink" Target="http://www.youtube.com/watch?v=MVkmrGJBQAo" TargetMode="External"/><Relationship Id="rId5"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hyperlink" Target="http://www.youtube.com/watch?v=ywT3v0pTtuU" TargetMode="External"/><Relationship Id="rId7"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txBox="1"/>
          <p:nvPr/>
        </p:nvSpPr>
        <p:spPr>
          <a:xfrm>
            <a:off x="450300" y="-6256"/>
            <a:ext cx="8243400" cy="1400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900">
                <a:solidFill>
                  <a:srgbClr val="FF0000"/>
                </a:solidFill>
                <a:latin typeface="Boogaloo"/>
                <a:ea typeface="Boogaloo"/>
                <a:cs typeface="Boogaloo"/>
                <a:sym typeface="Boogaloo"/>
              </a:rPr>
              <a:t>DO NOW </a:t>
            </a:r>
            <a:endParaRPr sz="7900">
              <a:solidFill>
                <a:srgbClr val="FF0000"/>
              </a:solidFill>
              <a:latin typeface="Boogaloo"/>
              <a:ea typeface="Boogaloo"/>
              <a:cs typeface="Boogaloo"/>
              <a:sym typeface="Boogaloo"/>
            </a:endParaRPr>
          </a:p>
        </p:txBody>
      </p:sp>
      <p:sp>
        <p:nvSpPr>
          <p:cNvPr id="58" name="Google Shape;58;p13"/>
          <p:cNvSpPr txBox="1"/>
          <p:nvPr/>
        </p:nvSpPr>
        <p:spPr>
          <a:xfrm>
            <a:off x="410550" y="1194064"/>
            <a:ext cx="8322900" cy="4617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4100">
                <a:solidFill>
                  <a:srgbClr val="980000"/>
                </a:solidFill>
                <a:latin typeface="Cabin Medium"/>
                <a:ea typeface="Cabin Medium"/>
                <a:cs typeface="Cabin Medium"/>
                <a:sym typeface="Cabin Medium"/>
              </a:rPr>
              <a:t>In your table of contents under the Lesson 2 section. Add the following:</a:t>
            </a:r>
            <a:endParaRPr sz="4100">
              <a:solidFill>
                <a:srgbClr val="980000"/>
              </a:solidFill>
              <a:latin typeface="Cabin Medium"/>
              <a:ea typeface="Cabin Medium"/>
              <a:cs typeface="Cabin Medium"/>
              <a:sym typeface="Cabin Medium"/>
            </a:endParaRPr>
          </a:p>
          <a:p>
            <a:pPr indent="0" lvl="0" marL="457200" rtl="0" algn="l">
              <a:spcBef>
                <a:spcPts val="0"/>
              </a:spcBef>
              <a:spcAft>
                <a:spcPts val="0"/>
              </a:spcAft>
              <a:buNone/>
            </a:pPr>
            <a:r>
              <a:t/>
            </a:r>
            <a:endParaRPr sz="4100">
              <a:solidFill>
                <a:srgbClr val="980000"/>
              </a:solidFill>
              <a:latin typeface="Cabin Medium"/>
              <a:ea typeface="Cabin Medium"/>
              <a:cs typeface="Cabin Medium"/>
              <a:sym typeface="Cabin Medium"/>
            </a:endParaRPr>
          </a:p>
          <a:p>
            <a:pPr indent="0" lvl="0" marL="457200" rtl="0" algn="l">
              <a:spcBef>
                <a:spcPts val="0"/>
              </a:spcBef>
              <a:spcAft>
                <a:spcPts val="0"/>
              </a:spcAft>
              <a:buNone/>
            </a:pPr>
            <a:r>
              <a:rPr b="1" lang="en" sz="4300">
                <a:solidFill>
                  <a:srgbClr val="980000"/>
                </a:solidFill>
                <a:latin typeface="Cabin"/>
                <a:ea typeface="Cabin"/>
                <a:cs typeface="Cabin"/>
                <a:sym typeface="Cabin"/>
              </a:rPr>
              <a:t>Lesson 3: Do all objects change shape or bend in a collision? </a:t>
            </a:r>
            <a:endParaRPr b="1" sz="4300">
              <a:solidFill>
                <a:srgbClr val="980000"/>
              </a:solidFill>
              <a:latin typeface="Cabin"/>
              <a:ea typeface="Cabin"/>
              <a:cs typeface="Cabin"/>
              <a:sym typeface="Cabin"/>
            </a:endParaRPr>
          </a:p>
          <a:p>
            <a:pPr indent="0" lvl="0" marL="457200" marR="0" rtl="0" algn="ctr">
              <a:lnSpc>
                <a:spcPct val="100000"/>
              </a:lnSpc>
              <a:spcBef>
                <a:spcPts val="0"/>
              </a:spcBef>
              <a:spcAft>
                <a:spcPts val="0"/>
              </a:spcAft>
              <a:buNone/>
            </a:pPr>
            <a:r>
              <a:t/>
            </a:r>
            <a:endParaRPr sz="3300">
              <a:solidFill>
                <a:srgbClr val="FF0000"/>
              </a:solidFill>
              <a:latin typeface="Cabin Condensed"/>
              <a:ea typeface="Cabin Condensed"/>
              <a:cs typeface="Cabin Condensed"/>
              <a:sym typeface="Cabin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p:nvPr/>
        </p:nvSpPr>
        <p:spPr>
          <a:xfrm>
            <a:off x="531475" y="1561875"/>
            <a:ext cx="8155200" cy="46869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2"/>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B</a:t>
            </a:r>
            <a:endParaRPr/>
          </a:p>
        </p:txBody>
      </p:sp>
      <p:sp>
        <p:nvSpPr>
          <p:cNvPr id="159" name="Google Shape;159;p22"/>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Making an Initial Claim</a:t>
            </a:r>
            <a:endParaRPr/>
          </a:p>
        </p:txBody>
      </p:sp>
      <p:sp>
        <p:nvSpPr>
          <p:cNvPr id="160" name="Google Shape;160;p22"/>
          <p:cNvSpPr txBox="1"/>
          <p:nvPr/>
        </p:nvSpPr>
        <p:spPr>
          <a:xfrm>
            <a:off x="2013675" y="1821625"/>
            <a:ext cx="6366300" cy="227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9A2F3E"/>
                </a:solidFill>
                <a:latin typeface="Cabin"/>
                <a:ea typeface="Cabin"/>
                <a:cs typeface="Cabin"/>
                <a:sym typeface="Cabin"/>
              </a:rPr>
              <a:t>Make an initial claim on the top of your handout that represents your current thinking:</a:t>
            </a:r>
            <a:endParaRPr b="0" i="0" sz="2400" u="none" cap="none" strike="noStrike">
              <a:solidFill>
                <a:srgbClr val="9A2F3E"/>
              </a:solidFill>
              <a:latin typeface="Cabin"/>
              <a:ea typeface="Cabin"/>
              <a:cs typeface="Cabin"/>
              <a:sym typeface="Cabin"/>
            </a:endParaRPr>
          </a:p>
          <a:p>
            <a:pPr indent="-381000" lvl="0" marL="457200" marR="0" rtl="0" algn="l">
              <a:lnSpc>
                <a:spcPct val="100000"/>
              </a:lnSpc>
              <a:spcBef>
                <a:spcPts val="1600"/>
              </a:spcBef>
              <a:spcAft>
                <a:spcPts val="0"/>
              </a:spcAft>
              <a:buClr>
                <a:srgbClr val="9A2F3E"/>
              </a:buClr>
              <a:buSzPts val="2400"/>
              <a:buFont typeface="Cabin"/>
              <a:buChar char="●"/>
            </a:pPr>
            <a:r>
              <a:rPr b="0" i="0" lang="en" sz="2400" u="none" cap="none" strike="noStrike">
                <a:solidFill>
                  <a:srgbClr val="9A2F3E"/>
                </a:solidFill>
                <a:latin typeface="Cabin"/>
                <a:ea typeface="Cabin"/>
                <a:cs typeface="Cabin"/>
                <a:sym typeface="Cabin"/>
              </a:rPr>
              <a:t>All solid objects </a:t>
            </a:r>
            <a:r>
              <a:rPr b="1" i="0" lang="en" sz="2400" u="sng" cap="none" strike="noStrike">
                <a:solidFill>
                  <a:srgbClr val="9A2F3E"/>
                </a:solidFill>
                <a:latin typeface="Cabin"/>
                <a:ea typeface="Cabin"/>
                <a:cs typeface="Cabin"/>
                <a:sym typeface="Cabin"/>
              </a:rPr>
              <a:t>do</a:t>
            </a:r>
            <a:r>
              <a:rPr b="0" i="0" lang="en" sz="2400" u="none" cap="none" strike="noStrike">
                <a:solidFill>
                  <a:srgbClr val="9A2F3E"/>
                </a:solidFill>
                <a:latin typeface="Cabin"/>
                <a:ea typeface="Cabin"/>
                <a:cs typeface="Cabin"/>
                <a:sym typeface="Cabin"/>
              </a:rPr>
              <a:t> bend or change shape when pushed in a collision.</a:t>
            </a:r>
            <a:endParaRPr b="0" i="0" sz="2400" u="none" cap="none" strike="noStrike">
              <a:solidFill>
                <a:srgbClr val="9A2F3E"/>
              </a:solidFill>
              <a:latin typeface="Cabin"/>
              <a:ea typeface="Cabin"/>
              <a:cs typeface="Cabin"/>
              <a:sym typeface="Cabin"/>
            </a:endParaRPr>
          </a:p>
          <a:p>
            <a:pPr indent="-381000" lvl="0" marL="457200" marR="0" rtl="0" algn="l">
              <a:lnSpc>
                <a:spcPct val="100000"/>
              </a:lnSpc>
              <a:spcBef>
                <a:spcPts val="1000"/>
              </a:spcBef>
              <a:spcAft>
                <a:spcPts val="1000"/>
              </a:spcAft>
              <a:buClr>
                <a:srgbClr val="9A2F3E"/>
              </a:buClr>
              <a:buSzPts val="2400"/>
              <a:buFont typeface="Cabin"/>
              <a:buChar char="●"/>
            </a:pPr>
            <a:r>
              <a:rPr b="0" i="0" lang="en" sz="2400" u="none" cap="none" strike="noStrike">
                <a:solidFill>
                  <a:srgbClr val="9A2F3E"/>
                </a:solidFill>
                <a:latin typeface="Cabin"/>
                <a:ea typeface="Cabin"/>
                <a:cs typeface="Cabin"/>
                <a:sym typeface="Cabin"/>
              </a:rPr>
              <a:t>All solid objects </a:t>
            </a:r>
            <a:r>
              <a:rPr b="1" i="0" lang="en" sz="2400" u="sng" cap="none" strike="noStrike">
                <a:solidFill>
                  <a:srgbClr val="9A2F3E"/>
                </a:solidFill>
                <a:latin typeface="Cabin"/>
                <a:ea typeface="Cabin"/>
                <a:cs typeface="Cabin"/>
                <a:sym typeface="Cabin"/>
              </a:rPr>
              <a:t>do not</a:t>
            </a:r>
            <a:r>
              <a:rPr b="0" i="0" lang="en" sz="2400" u="none" cap="none" strike="noStrike">
                <a:solidFill>
                  <a:srgbClr val="9A2F3E"/>
                </a:solidFill>
                <a:latin typeface="Cabin"/>
                <a:ea typeface="Cabin"/>
                <a:cs typeface="Cabin"/>
                <a:sym typeface="Cabin"/>
              </a:rPr>
              <a:t> bend or change shape when pushed in a collision.</a:t>
            </a:r>
            <a:endParaRPr b="0" i="0" sz="2400" u="none" cap="none" strike="noStrike">
              <a:solidFill>
                <a:srgbClr val="9A2F3E"/>
              </a:solidFill>
              <a:latin typeface="Cabin"/>
              <a:ea typeface="Cabin"/>
              <a:cs typeface="Cabin"/>
              <a:sym typeface="Cabin"/>
            </a:endParaRPr>
          </a:p>
        </p:txBody>
      </p:sp>
      <p:pic>
        <p:nvPicPr>
          <p:cNvPr descr="In your notebook icon" id="161" name="Google Shape;161;p22"/>
          <p:cNvPicPr preferRelativeResize="0"/>
          <p:nvPr/>
        </p:nvPicPr>
        <p:blipFill rotWithShape="1">
          <a:blip r:embed="rId3">
            <a:alphaModFix/>
          </a:blip>
          <a:srcRect b="0" l="0" r="0" t="0"/>
          <a:stretch/>
        </p:blipFill>
        <p:spPr>
          <a:xfrm>
            <a:off x="911734" y="1918475"/>
            <a:ext cx="844416" cy="937300"/>
          </a:xfrm>
          <a:prstGeom prst="rect">
            <a:avLst/>
          </a:prstGeom>
          <a:noFill/>
          <a:ln>
            <a:noFill/>
          </a:ln>
        </p:spPr>
      </p:pic>
      <p:graphicFrame>
        <p:nvGraphicFramePr>
          <p:cNvPr id="162" name="Google Shape;162;p22"/>
          <p:cNvGraphicFramePr/>
          <p:nvPr/>
        </p:nvGraphicFramePr>
        <p:xfrm>
          <a:off x="670875" y="4803125"/>
          <a:ext cx="3000000" cy="3000000"/>
        </p:xfrm>
        <a:graphic>
          <a:graphicData uri="http://schemas.openxmlformats.org/drawingml/2006/table">
            <a:tbl>
              <a:tblPr>
                <a:noFill/>
                <a:tableStyleId>{E7628D3E-7637-4A1E-80F6-F0711E19C197}</a:tableStyleId>
              </a:tblPr>
              <a:tblGrid>
                <a:gridCol w="1948500"/>
                <a:gridCol w="3966050"/>
                <a:gridCol w="1908200"/>
              </a:tblGrid>
              <a:tr h="254000">
                <a:tc gridSpan="3">
                  <a:txBody>
                    <a:bodyPr/>
                    <a:lstStyle/>
                    <a:p>
                      <a:pPr indent="0" lvl="0" marL="0" marR="0" rtl="0" algn="ctr">
                        <a:lnSpc>
                          <a:spcPct val="115000"/>
                        </a:lnSpc>
                        <a:spcBef>
                          <a:spcPts val="0"/>
                        </a:spcBef>
                        <a:spcAft>
                          <a:spcPts val="0"/>
                        </a:spcAft>
                        <a:buClr>
                          <a:srgbClr val="000000"/>
                        </a:buClr>
                        <a:buSzPts val="1600"/>
                        <a:buFont typeface="Arial"/>
                        <a:buNone/>
                      </a:pPr>
                      <a:r>
                        <a:rPr b="1" lang="en" sz="1600" u="none" cap="none" strike="noStrike">
                          <a:solidFill>
                            <a:srgbClr val="FFFFFF"/>
                          </a:solidFill>
                          <a:latin typeface="Cabin"/>
                          <a:ea typeface="Cabin"/>
                          <a:cs typeface="Cabin"/>
                          <a:sym typeface="Cabin"/>
                        </a:rPr>
                        <a:t>My initial claim</a:t>
                      </a:r>
                      <a:endParaRPr sz="1500" u="none" cap="none" strike="noStrike">
                        <a:latin typeface="Cabin"/>
                        <a:ea typeface="Cabin"/>
                        <a:cs typeface="Cabin"/>
                        <a:sym typeface="Cabin"/>
                      </a:endParaRPr>
                    </a:p>
                  </a:txBody>
                  <a:tcPr marT="45725" marB="45725" marR="45725" marL="45725">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9A2F3E"/>
                    </a:solidFill>
                  </a:tcPr>
                </a:tc>
                <a:tc hMerge="1"/>
                <a:tc hMerge="1"/>
              </a:tr>
              <a:tr h="322575">
                <a:tc gridSpan="3">
                  <a:txBody>
                    <a:bodyPr/>
                    <a:lstStyle/>
                    <a:p>
                      <a:pPr indent="0" lvl="0" marL="0" marR="0" rtl="0" algn="l">
                        <a:lnSpc>
                          <a:spcPct val="115000"/>
                        </a:lnSpc>
                        <a:spcBef>
                          <a:spcPts val="0"/>
                        </a:spcBef>
                        <a:spcAft>
                          <a:spcPts val="0"/>
                        </a:spcAft>
                        <a:buClr>
                          <a:srgbClr val="000000"/>
                        </a:buClr>
                        <a:buSzPts val="1600"/>
                        <a:buFont typeface="Arial"/>
                        <a:buNone/>
                      </a:pPr>
                      <a:r>
                        <a:rPr lang="en" sz="1600" u="none" cap="none" strike="noStrike">
                          <a:latin typeface="Cabin"/>
                          <a:ea typeface="Cabin"/>
                          <a:cs typeface="Cabin"/>
                          <a:sym typeface="Cabin"/>
                        </a:rPr>
                        <a:t>All solid objects _________________  bend or change shape when pushed in a collision.</a:t>
                      </a:r>
                      <a:endParaRPr sz="1600" u="none" cap="none" strike="noStrike">
                        <a:latin typeface="Cabin"/>
                        <a:ea typeface="Cabin"/>
                        <a:cs typeface="Cabin"/>
                        <a:sym typeface="Cabin"/>
                      </a:endParaRPr>
                    </a:p>
                  </a:txBody>
                  <a:tcPr marT="91450" marB="91450" marR="91450" marL="9145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hMerge="1"/>
                <a:tc hMerge="1"/>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66" name="Shape 166"/>
        <p:cNvGrpSpPr/>
        <p:nvPr/>
      </p:nvGrpSpPr>
      <p:grpSpPr>
        <a:xfrm>
          <a:off x="0" y="0"/>
          <a:ext cx="0" cy="0"/>
          <a:chOff x="0" y="0"/>
          <a:chExt cx="0" cy="0"/>
        </a:xfrm>
      </p:grpSpPr>
      <p:sp>
        <p:nvSpPr>
          <p:cNvPr id="167" name="Google Shape;167;p23"/>
          <p:cNvSpPr/>
          <p:nvPr/>
        </p:nvSpPr>
        <p:spPr>
          <a:xfrm>
            <a:off x="457325" y="1529600"/>
            <a:ext cx="8229600" cy="49923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3"/>
          <p:cNvSpPr txBox="1"/>
          <p:nvPr/>
        </p:nvSpPr>
        <p:spPr>
          <a:xfrm>
            <a:off x="636050" y="3084225"/>
            <a:ext cx="3441000" cy="2371500"/>
          </a:xfrm>
          <a:prstGeom prst="rect">
            <a:avLst/>
          </a:prstGeom>
          <a:noFill/>
          <a:ln>
            <a:noFill/>
          </a:ln>
        </p:spPr>
        <p:txBody>
          <a:bodyPr anchorCtr="0" anchor="t" bIns="0" lIns="0" spcFirstLastPara="1" rIns="0" wrap="square" tIns="0">
            <a:noAutofit/>
          </a:bodyPr>
          <a:lstStyle/>
          <a:p>
            <a:pPr indent="-266700" lvl="0" marL="28575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The first column lists the first 3 data sources (videos).</a:t>
            </a:r>
            <a:endParaRPr b="0" i="0" sz="2400" u="none" cap="none" strike="noStrike">
              <a:solidFill>
                <a:srgbClr val="9A2F3E"/>
              </a:solidFill>
              <a:latin typeface="Cabin Condensed"/>
              <a:ea typeface="Cabin Condensed"/>
              <a:cs typeface="Cabin Condensed"/>
              <a:sym typeface="Cabin Condensed"/>
            </a:endParaRPr>
          </a:p>
          <a:p>
            <a:pPr indent="-266700" lvl="0" marL="28575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Use the second column to record your observations.</a:t>
            </a:r>
            <a:endParaRPr b="0" i="0" sz="2400" u="none" cap="none" strike="noStrike">
              <a:solidFill>
                <a:srgbClr val="9A2F3E"/>
              </a:solidFill>
              <a:latin typeface="Cabin Condensed"/>
              <a:ea typeface="Cabin Condensed"/>
              <a:cs typeface="Cabin Condensed"/>
              <a:sym typeface="Cabin Condensed"/>
            </a:endParaRPr>
          </a:p>
          <a:p>
            <a:pPr indent="-266700" lvl="0" marL="28575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Use the third column to record whether the related observation supports or refutes your claim.</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9A2F3E"/>
              </a:solidFill>
              <a:latin typeface="Cabin Condensed"/>
              <a:ea typeface="Cabin Condensed"/>
              <a:cs typeface="Cabin Condensed"/>
              <a:sym typeface="Cabin Condensed"/>
            </a:endParaRPr>
          </a:p>
        </p:txBody>
      </p:sp>
      <p:sp>
        <p:nvSpPr>
          <p:cNvPr id="169" name="Google Shape;169;p23"/>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Preparing to Investigate Our Claims</a:t>
            </a:r>
            <a:endParaRPr b="0" i="0" sz="3200" u="none" cap="none" strike="noStrike">
              <a:solidFill>
                <a:srgbClr val="FFFFFF"/>
              </a:solidFill>
              <a:latin typeface="Boogaloo"/>
              <a:ea typeface="Boogaloo"/>
              <a:cs typeface="Boogaloo"/>
              <a:sym typeface="Boogaloo"/>
            </a:endParaRPr>
          </a:p>
        </p:txBody>
      </p:sp>
      <p:sp>
        <p:nvSpPr>
          <p:cNvPr id="170" name="Google Shape;170;p23"/>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C</a:t>
            </a:r>
            <a:endParaRPr b="0" i="0" sz="1800" u="none" cap="none" strike="noStrike">
              <a:solidFill>
                <a:srgbClr val="9A2F3E"/>
              </a:solidFill>
              <a:latin typeface="Boogaloo"/>
              <a:ea typeface="Boogaloo"/>
              <a:cs typeface="Boogaloo"/>
              <a:sym typeface="Boogaloo"/>
            </a:endParaRPr>
          </a:p>
        </p:txBody>
      </p:sp>
      <p:sp>
        <p:nvSpPr>
          <p:cNvPr id="171" name="Google Shape;171;p23"/>
          <p:cNvSpPr txBox="1"/>
          <p:nvPr/>
        </p:nvSpPr>
        <p:spPr>
          <a:xfrm>
            <a:off x="1791500" y="1840963"/>
            <a:ext cx="5838600" cy="6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Claim and Observations Organizer</a:t>
            </a:r>
            <a:endParaRPr b="0" i="0" sz="3000" u="none" cap="none" strike="noStrike">
              <a:solidFill>
                <a:srgbClr val="000000"/>
              </a:solidFill>
              <a:latin typeface="Arial"/>
              <a:ea typeface="Arial"/>
              <a:cs typeface="Arial"/>
              <a:sym typeface="Arial"/>
            </a:endParaRPr>
          </a:p>
        </p:txBody>
      </p:sp>
      <p:pic>
        <p:nvPicPr>
          <p:cNvPr descr="In your notebok icon" id="172" name="Google Shape;172;p23"/>
          <p:cNvPicPr preferRelativeResize="0"/>
          <p:nvPr/>
        </p:nvPicPr>
        <p:blipFill rotWithShape="1">
          <a:blip r:embed="rId3">
            <a:alphaModFix/>
          </a:blip>
          <a:srcRect b="0" l="0" r="0" t="0"/>
          <a:stretch/>
        </p:blipFill>
        <p:spPr>
          <a:xfrm>
            <a:off x="725174" y="1748675"/>
            <a:ext cx="921421" cy="1022775"/>
          </a:xfrm>
          <a:prstGeom prst="rect">
            <a:avLst/>
          </a:prstGeom>
          <a:noFill/>
          <a:ln>
            <a:noFill/>
          </a:ln>
        </p:spPr>
      </p:pic>
      <p:graphicFrame>
        <p:nvGraphicFramePr>
          <p:cNvPr id="173" name="Google Shape;173;p23"/>
          <p:cNvGraphicFramePr/>
          <p:nvPr/>
        </p:nvGraphicFramePr>
        <p:xfrm>
          <a:off x="4176225" y="2771450"/>
          <a:ext cx="3000000" cy="3000000"/>
        </p:xfrm>
        <a:graphic>
          <a:graphicData uri="http://schemas.openxmlformats.org/drawingml/2006/table">
            <a:tbl>
              <a:tblPr>
                <a:noFill/>
                <a:tableStyleId>{E7628D3E-7637-4A1E-80F6-F0711E19C197}</a:tableStyleId>
              </a:tblPr>
              <a:tblGrid>
                <a:gridCol w="1074900"/>
                <a:gridCol w="1193675"/>
                <a:gridCol w="2114900"/>
              </a:tblGrid>
              <a:tr h="1270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FFFFFF"/>
                          </a:solidFill>
                        </a:rPr>
                        <a:t>Data source</a:t>
                      </a:r>
                      <a:endParaRPr b="1" sz="1000" u="none" cap="none" strike="noStrike">
                        <a:solidFill>
                          <a:srgbClr val="FFFFFF"/>
                        </a:solidFill>
                      </a:endParaRPr>
                    </a:p>
                  </a:txBody>
                  <a:tcPr marT="63500" marB="63500" marR="63500" marL="63500">
                    <a:lnL cap="flat" cmpd="sng" w="12700">
                      <a:solidFill>
                        <a:srgbClr val="9A2F3E"/>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9A2F3E"/>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FFFFFF"/>
                          </a:solidFill>
                        </a:rPr>
                        <a:t>Observations</a:t>
                      </a:r>
                      <a:endParaRPr b="1" sz="1000" u="none" cap="none" strike="noStrike">
                        <a:solidFill>
                          <a:srgbClr val="FFFFFF"/>
                        </a:solidFill>
                      </a:endParaRPr>
                    </a:p>
                    <a:p>
                      <a:pPr indent="0" lvl="0" marL="0" marR="0" rtl="0" algn="ctr">
                        <a:lnSpc>
                          <a:spcPct val="100000"/>
                        </a:lnSpc>
                        <a:spcBef>
                          <a:spcPts val="0"/>
                        </a:spcBef>
                        <a:spcAft>
                          <a:spcPts val="0"/>
                        </a:spcAft>
                        <a:buClr>
                          <a:srgbClr val="000000"/>
                        </a:buClr>
                        <a:buSzPts val="1000"/>
                        <a:buFont typeface="Arial"/>
                        <a:buNone/>
                      </a:pPr>
                      <a:r>
                        <a:t/>
                      </a:r>
                      <a:endParaRPr b="1" sz="1000" u="none" cap="none" strike="noStrike">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9A2F3E"/>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FFFFFF"/>
                          </a:solidFill>
                        </a:rPr>
                        <a:t>Does this support or refute your claim?</a:t>
                      </a:r>
                      <a:endParaRPr b="1" sz="1000" u="none" cap="none" strike="noStrike">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9A2F3E"/>
                    </a:solidFill>
                  </a:tcPr>
                </a:tc>
              </a:tr>
              <a:tr h="12700">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Cabin"/>
                          <a:ea typeface="Cabin"/>
                          <a:cs typeface="Cabin"/>
                          <a:sym typeface="Cabin"/>
                        </a:rPr>
                        <a:t>Slow-moving car colliding with a stationary car</a:t>
                      </a:r>
                      <a:endParaRPr sz="1100" u="none" cap="none" strike="noStrike">
                        <a:latin typeface="Cabin"/>
                        <a:ea typeface="Cabin"/>
                        <a:cs typeface="Cabin"/>
                        <a:sym typeface="Cabin"/>
                      </a:endParaRPr>
                    </a:p>
                  </a:txBody>
                  <a:tcPr marT="36575" marB="36575" marR="36575" marL="36575" anchor="ctr">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Cabin"/>
                        <a:ea typeface="Cabin"/>
                        <a:cs typeface="Cabin"/>
                        <a:sym typeface="Cabin"/>
                      </a:endParaRPr>
                    </a:p>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Cabin"/>
                        <a:ea typeface="Cabin"/>
                        <a:cs typeface="Cabin"/>
                        <a:sym typeface="Cabin"/>
                      </a:endParaRPr>
                    </a:p>
                  </a:txBody>
                  <a:tcPr marT="137150" marB="137150" marR="137150" marL="13715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36575" marB="36575" marR="36575" marL="36575">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r>
              <a:tr h="12700">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Cabin"/>
                          <a:ea typeface="Cabin"/>
                          <a:cs typeface="Cabin"/>
                          <a:sym typeface="Cabin"/>
                        </a:rPr>
                        <a:t>Moving golf club colliding with a stationary golf ball</a:t>
                      </a:r>
                      <a:endParaRPr sz="1100" u="none" cap="none" strike="noStrike">
                        <a:latin typeface="Cabin"/>
                        <a:ea typeface="Cabin"/>
                        <a:cs typeface="Cabin"/>
                        <a:sym typeface="Cabin"/>
                      </a:endParaRPr>
                    </a:p>
                  </a:txBody>
                  <a:tcPr marT="36575" marB="36575" marR="36575" marL="36575" anchor="ctr">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Cabin"/>
                        <a:ea typeface="Cabin"/>
                        <a:cs typeface="Cabin"/>
                        <a:sym typeface="Cabin"/>
                      </a:endParaRPr>
                    </a:p>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Cabin"/>
                        <a:ea typeface="Cabin"/>
                        <a:cs typeface="Cabin"/>
                        <a:sym typeface="Cabin"/>
                      </a:endParaRPr>
                    </a:p>
                  </a:txBody>
                  <a:tcPr marT="137150" marB="137150" marR="137150" marL="13715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36575" marB="36575" marR="36575" marL="36575">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r>
              <a:tr h="12700">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Cabin"/>
                          <a:ea typeface="Cabin"/>
                          <a:cs typeface="Cabin"/>
                          <a:sym typeface="Cabin"/>
                        </a:rPr>
                        <a:t>Moving baseball colliding with a stationary bat</a:t>
                      </a:r>
                      <a:endParaRPr sz="1100" u="none" cap="none" strike="noStrike">
                        <a:latin typeface="Cabin"/>
                        <a:ea typeface="Cabin"/>
                        <a:cs typeface="Cabin"/>
                        <a:sym typeface="Cabin"/>
                      </a:endParaRPr>
                    </a:p>
                  </a:txBody>
                  <a:tcPr marT="36575" marB="36575" marR="36575" marL="36575" anchor="ctr">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Cabin"/>
                        <a:ea typeface="Cabin"/>
                        <a:cs typeface="Cabin"/>
                        <a:sym typeface="Cabin"/>
                      </a:endParaRPr>
                    </a:p>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Cabin"/>
                        <a:ea typeface="Cabin"/>
                        <a:cs typeface="Cabin"/>
                        <a:sym typeface="Cabin"/>
                      </a:endParaRPr>
                    </a:p>
                  </a:txBody>
                  <a:tcPr marT="137150" marB="137150" marR="137150" marL="13715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36575" marB="36575" marR="36575" marL="36575">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77" name="Shape 177"/>
        <p:cNvGrpSpPr/>
        <p:nvPr/>
      </p:nvGrpSpPr>
      <p:grpSpPr>
        <a:xfrm>
          <a:off x="0" y="0"/>
          <a:ext cx="0" cy="0"/>
          <a:chOff x="0" y="0"/>
          <a:chExt cx="0" cy="0"/>
        </a:xfrm>
      </p:grpSpPr>
      <p:sp>
        <p:nvSpPr>
          <p:cNvPr id="178" name="Google Shape;178;p24"/>
          <p:cNvSpPr/>
          <p:nvPr/>
        </p:nvSpPr>
        <p:spPr>
          <a:xfrm>
            <a:off x="457200" y="1489775"/>
            <a:ext cx="8365200" cy="51492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4"/>
          <p:cNvSpPr txBox="1"/>
          <p:nvPr/>
        </p:nvSpPr>
        <p:spPr>
          <a:xfrm>
            <a:off x="1039725" y="3251200"/>
            <a:ext cx="2826300" cy="1783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0" i="0" lang="en" sz="2400" u="none" cap="none" strike="noStrike">
                <a:solidFill>
                  <a:srgbClr val="9A2F3E"/>
                </a:solidFill>
                <a:latin typeface="Cabin Condensed"/>
                <a:ea typeface="Cabin Condensed"/>
                <a:cs typeface="Cabin Condensed"/>
                <a:sym typeface="Cabin Condensed"/>
              </a:rPr>
              <a:t>You will see each video twice. The first time you see the clip, watch the video. The second time you watch it, record your observations.  </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p:txBody>
      </p:sp>
      <p:sp>
        <p:nvSpPr>
          <p:cNvPr id="180" name="Google Shape;180;p24"/>
          <p:cNvSpPr txBox="1"/>
          <p:nvPr/>
        </p:nvSpPr>
        <p:spPr>
          <a:xfrm>
            <a:off x="2119375" y="3251200"/>
            <a:ext cx="1728300" cy="21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Indie Flower"/>
              <a:ea typeface="Indie Flower"/>
              <a:cs typeface="Indie Flower"/>
              <a:sym typeface="Indie Flower"/>
            </a:endParaRPr>
          </a:p>
        </p:txBody>
      </p:sp>
      <p:sp>
        <p:nvSpPr>
          <p:cNvPr id="181" name="Google Shape;181;p24"/>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D</a:t>
            </a:r>
            <a:endParaRPr b="0" i="0" sz="1800" u="none" cap="none" strike="noStrike">
              <a:solidFill>
                <a:srgbClr val="9A2F3E"/>
              </a:solidFill>
              <a:latin typeface="Boogaloo"/>
              <a:ea typeface="Boogaloo"/>
              <a:cs typeface="Boogaloo"/>
              <a:sym typeface="Boogaloo"/>
            </a:endParaRPr>
          </a:p>
        </p:txBody>
      </p:sp>
      <p:sp>
        <p:nvSpPr>
          <p:cNvPr id="182" name="Google Shape;182;p24"/>
          <p:cNvSpPr txBox="1"/>
          <p:nvPr/>
        </p:nvSpPr>
        <p:spPr>
          <a:xfrm>
            <a:off x="987863" y="1826075"/>
            <a:ext cx="2657700" cy="139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The first three data sources</a:t>
            </a:r>
            <a:endParaRPr b="0" i="0" sz="3000" u="none" cap="none" strike="noStrike">
              <a:solidFill>
                <a:srgbClr val="9A2F3E"/>
              </a:solidFill>
              <a:latin typeface="Boogaloo"/>
              <a:ea typeface="Boogaloo"/>
              <a:cs typeface="Boogaloo"/>
              <a:sym typeface="Boogaloo"/>
            </a:endParaRPr>
          </a:p>
        </p:txBody>
      </p:sp>
      <p:pic>
        <p:nvPicPr>
          <p:cNvPr descr="Two cars traveling close together on a road. The first car is only a few feet in front of the second car behind it. Both have yellow wheel accessories and small circular stickers on the body. " id="183" name="Google Shape;183;p24"/>
          <p:cNvPicPr preferRelativeResize="0"/>
          <p:nvPr/>
        </p:nvPicPr>
        <p:blipFill rotWithShape="1">
          <a:blip r:embed="rId3">
            <a:alphaModFix/>
          </a:blip>
          <a:srcRect b="0" l="0" r="0" t="20697"/>
          <a:stretch/>
        </p:blipFill>
        <p:spPr>
          <a:xfrm>
            <a:off x="6229425" y="1806418"/>
            <a:ext cx="2475974" cy="1372907"/>
          </a:xfrm>
          <a:prstGeom prst="rect">
            <a:avLst/>
          </a:prstGeom>
          <a:noFill/>
          <a:ln>
            <a:noFill/>
          </a:ln>
        </p:spPr>
      </p:pic>
      <p:pic>
        <p:nvPicPr>
          <p:cNvPr descr="Close-up of a golf ball on a tee with a driver nearby. Text on the image reads, 175 mph Ball Speed." id="184" name="Google Shape;184;p24"/>
          <p:cNvPicPr preferRelativeResize="0"/>
          <p:nvPr/>
        </p:nvPicPr>
        <p:blipFill rotWithShape="1">
          <a:blip r:embed="rId4">
            <a:alphaModFix/>
          </a:blip>
          <a:srcRect b="16100" l="0" r="0" t="0"/>
          <a:stretch/>
        </p:blipFill>
        <p:spPr>
          <a:xfrm>
            <a:off x="6229414" y="3441950"/>
            <a:ext cx="2440500" cy="1546359"/>
          </a:xfrm>
          <a:prstGeom prst="rect">
            <a:avLst/>
          </a:prstGeom>
          <a:noFill/>
          <a:ln>
            <a:noFill/>
          </a:ln>
        </p:spPr>
      </p:pic>
      <p:pic>
        <p:nvPicPr>
          <p:cNvPr descr="A close-up of a machine operating a red bat and there is a baseball near the bat. The machine has multiple gears and components visible on the left side." id="185" name="Google Shape;185;p24"/>
          <p:cNvPicPr preferRelativeResize="0"/>
          <p:nvPr/>
        </p:nvPicPr>
        <p:blipFill rotWithShape="1">
          <a:blip r:embed="rId5">
            <a:alphaModFix/>
          </a:blip>
          <a:srcRect b="0" l="0" r="0" t="0"/>
          <a:stretch/>
        </p:blipFill>
        <p:spPr>
          <a:xfrm>
            <a:off x="6229412" y="5226502"/>
            <a:ext cx="2440500" cy="1276374"/>
          </a:xfrm>
          <a:prstGeom prst="rect">
            <a:avLst/>
          </a:prstGeom>
          <a:noFill/>
          <a:ln>
            <a:noFill/>
          </a:ln>
        </p:spPr>
      </p:pic>
      <p:sp>
        <p:nvSpPr>
          <p:cNvPr id="186" name="Google Shape;186;p24"/>
          <p:cNvSpPr txBox="1"/>
          <p:nvPr/>
        </p:nvSpPr>
        <p:spPr>
          <a:xfrm>
            <a:off x="4656300" y="1905725"/>
            <a:ext cx="1362600" cy="148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bin Condensed"/>
                <a:ea typeface="Cabin Condensed"/>
                <a:cs typeface="Cabin Condensed"/>
                <a:sym typeface="Cabin Condensed"/>
              </a:rPr>
              <a:t>Slow-moving car colliding with a stationary car</a:t>
            </a:r>
            <a:endParaRPr b="0" i="0" sz="1400" u="none" cap="none" strike="noStrike">
              <a:solidFill>
                <a:srgbClr val="000000"/>
              </a:solidFill>
              <a:latin typeface="Arial"/>
              <a:ea typeface="Arial"/>
              <a:cs typeface="Arial"/>
              <a:sym typeface="Arial"/>
            </a:endParaRPr>
          </a:p>
        </p:txBody>
      </p:sp>
      <p:sp>
        <p:nvSpPr>
          <p:cNvPr id="187" name="Google Shape;187;p24"/>
          <p:cNvSpPr txBox="1"/>
          <p:nvPr/>
        </p:nvSpPr>
        <p:spPr>
          <a:xfrm>
            <a:off x="4410500" y="3595700"/>
            <a:ext cx="1728300" cy="13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bin Condensed"/>
                <a:ea typeface="Cabin Condensed"/>
                <a:cs typeface="Cabin Condensed"/>
                <a:sym typeface="Cabin Condensed"/>
              </a:rPr>
              <a:t>Moving golf club colliding with a stationary </a:t>
            </a:r>
            <a:endParaRPr b="0" i="0" sz="1800" u="none" cap="none" strike="noStrike">
              <a:solidFill>
                <a:schemeClr val="dk1"/>
              </a:solidFill>
              <a:latin typeface="Cabin Condensed"/>
              <a:ea typeface="Cabin Condensed"/>
              <a:cs typeface="Cabin Condensed"/>
              <a:sym typeface="Cabin Condensed"/>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bin Condensed"/>
                <a:ea typeface="Cabin Condensed"/>
                <a:cs typeface="Cabin Condensed"/>
                <a:sym typeface="Cabin Condensed"/>
              </a:rPr>
              <a:t>golf ball</a:t>
            </a:r>
            <a:endParaRPr b="0" i="0" sz="1400" u="none" cap="none" strike="noStrike">
              <a:solidFill>
                <a:srgbClr val="000000"/>
              </a:solidFill>
              <a:latin typeface="Arial"/>
              <a:ea typeface="Arial"/>
              <a:cs typeface="Arial"/>
              <a:sym typeface="Arial"/>
            </a:endParaRPr>
          </a:p>
        </p:txBody>
      </p:sp>
      <p:sp>
        <p:nvSpPr>
          <p:cNvPr id="188" name="Google Shape;188;p24"/>
          <p:cNvSpPr txBox="1"/>
          <p:nvPr/>
        </p:nvSpPr>
        <p:spPr>
          <a:xfrm>
            <a:off x="4417675" y="5272188"/>
            <a:ext cx="1728300" cy="88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bin Condensed"/>
                <a:ea typeface="Cabin Condensed"/>
                <a:cs typeface="Cabin Condensed"/>
                <a:sym typeface="Cabin Condensed"/>
              </a:rPr>
              <a:t>Moving baseball colliding with a stationary bat</a:t>
            </a:r>
            <a:endParaRPr b="0" i="0" sz="1400" u="none" cap="none" strike="noStrike">
              <a:solidFill>
                <a:srgbClr val="000000"/>
              </a:solidFill>
              <a:latin typeface="Arial"/>
              <a:ea typeface="Arial"/>
              <a:cs typeface="Arial"/>
              <a:sym typeface="Arial"/>
            </a:endParaRPr>
          </a:p>
        </p:txBody>
      </p:sp>
      <p:sp>
        <p:nvSpPr>
          <p:cNvPr id="189" name="Google Shape;189;p24"/>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Preparing to Investigate Our Claims</a:t>
            </a:r>
            <a:endParaRPr b="0" i="0" sz="3200" u="none" cap="none" strike="noStrike">
              <a:solidFill>
                <a:srgbClr val="FFFFFF"/>
              </a:solidFill>
              <a:latin typeface="Boogaloo"/>
              <a:ea typeface="Boogaloo"/>
              <a:cs typeface="Boogaloo"/>
              <a:sym typeface="Boogaloo"/>
            </a:endParaRPr>
          </a:p>
        </p:txBody>
      </p:sp>
      <p:sp>
        <p:nvSpPr>
          <p:cNvPr id="190" name="Google Shape;190;p24"/>
          <p:cNvSpPr txBox="1"/>
          <p:nvPr/>
        </p:nvSpPr>
        <p:spPr>
          <a:xfrm>
            <a:off x="6145275" y="3091800"/>
            <a:ext cx="1252500" cy="1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Cabin"/>
                <a:ea typeface="Cabin"/>
                <a:cs typeface="Cabin"/>
                <a:sym typeface="Cabin"/>
              </a:rPr>
              <a:t>Delta-V Experts</a:t>
            </a:r>
            <a:endParaRPr b="0" i="0" sz="800" u="none" cap="none" strike="noStrike">
              <a:solidFill>
                <a:srgbClr val="000000"/>
              </a:solidFill>
              <a:latin typeface="Cabin"/>
              <a:ea typeface="Cabin"/>
              <a:cs typeface="Cabin"/>
              <a:sym typeface="Cabin"/>
            </a:endParaRPr>
          </a:p>
        </p:txBody>
      </p:sp>
      <p:sp>
        <p:nvSpPr>
          <p:cNvPr id="191" name="Google Shape;191;p24"/>
          <p:cNvSpPr txBox="1"/>
          <p:nvPr/>
        </p:nvSpPr>
        <p:spPr>
          <a:xfrm>
            <a:off x="6153225" y="4912100"/>
            <a:ext cx="1252500" cy="1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Cabin"/>
                <a:ea typeface="Cabin"/>
                <a:cs typeface="Cabin"/>
                <a:sym typeface="Cabin"/>
              </a:rPr>
              <a:t>TITLEIST</a:t>
            </a:r>
            <a:endParaRPr b="0" i="0" sz="800" u="none" cap="none" strike="noStrike">
              <a:solidFill>
                <a:srgbClr val="000000"/>
              </a:solidFill>
              <a:latin typeface="Cabin"/>
              <a:ea typeface="Cabin"/>
              <a:cs typeface="Cabin"/>
              <a:sym typeface="Cabin"/>
            </a:endParaRPr>
          </a:p>
        </p:txBody>
      </p:sp>
      <p:sp>
        <p:nvSpPr>
          <p:cNvPr id="192" name="Google Shape;192;p24"/>
          <p:cNvSpPr txBox="1"/>
          <p:nvPr/>
        </p:nvSpPr>
        <p:spPr>
          <a:xfrm>
            <a:off x="6153200" y="6426675"/>
            <a:ext cx="1252500" cy="1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Cabin"/>
                <a:ea typeface="Cabin"/>
                <a:cs typeface="Cabin"/>
                <a:sym typeface="Cabin"/>
              </a:rPr>
              <a:t>Discovery Access</a:t>
            </a:r>
            <a:endParaRPr b="0" i="0" sz="800" u="none" cap="none" strike="noStrike">
              <a:solidFill>
                <a:srgbClr val="000000"/>
              </a:solidFill>
              <a:latin typeface="Cabin"/>
              <a:ea typeface="Cabin"/>
              <a:cs typeface="Cabin"/>
              <a:sym typeface="Cabi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96" name="Shape 196"/>
        <p:cNvGrpSpPr/>
        <p:nvPr/>
      </p:nvGrpSpPr>
      <p:grpSpPr>
        <a:xfrm>
          <a:off x="0" y="0"/>
          <a:ext cx="0" cy="0"/>
          <a:chOff x="0" y="0"/>
          <a:chExt cx="0" cy="0"/>
        </a:xfrm>
      </p:grpSpPr>
      <p:sp>
        <p:nvSpPr>
          <p:cNvPr id="197" name="Google Shape;197;p25"/>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Comparing Observations to Our Claims</a:t>
            </a:r>
            <a:endParaRPr b="0" i="0" sz="3200" u="none" cap="none" strike="noStrike">
              <a:solidFill>
                <a:srgbClr val="FFFFFF"/>
              </a:solidFill>
              <a:latin typeface="Boogaloo"/>
              <a:ea typeface="Boogaloo"/>
              <a:cs typeface="Boogaloo"/>
              <a:sym typeface="Boogaloo"/>
            </a:endParaRPr>
          </a:p>
        </p:txBody>
      </p:sp>
      <p:sp>
        <p:nvSpPr>
          <p:cNvPr id="198" name="Google Shape;198;p25"/>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E</a:t>
            </a:r>
            <a:endParaRPr b="0" i="0" sz="1800" u="none" cap="none" strike="noStrike">
              <a:solidFill>
                <a:srgbClr val="9A2F3E"/>
              </a:solidFill>
              <a:latin typeface="Boogaloo"/>
              <a:ea typeface="Boogaloo"/>
              <a:cs typeface="Boogaloo"/>
              <a:sym typeface="Boogaloo"/>
            </a:endParaRPr>
          </a:p>
        </p:txBody>
      </p:sp>
      <p:sp>
        <p:nvSpPr>
          <p:cNvPr id="199" name="Google Shape;199;p25"/>
          <p:cNvSpPr/>
          <p:nvPr/>
        </p:nvSpPr>
        <p:spPr>
          <a:xfrm>
            <a:off x="457200" y="1489775"/>
            <a:ext cx="8229600" cy="47925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5"/>
          <p:cNvSpPr txBox="1"/>
          <p:nvPr/>
        </p:nvSpPr>
        <p:spPr>
          <a:xfrm>
            <a:off x="2082800" y="1908488"/>
            <a:ext cx="4224000" cy="139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200"/>
              <a:buFont typeface="Arial"/>
              <a:buNone/>
            </a:pPr>
            <a:r>
              <a:rPr b="0" i="0" lang="en" sz="3200" u="none" cap="none" strike="noStrike">
                <a:solidFill>
                  <a:srgbClr val="9A2F3E"/>
                </a:solidFill>
                <a:latin typeface="Boogaloo"/>
                <a:ea typeface="Boogaloo"/>
                <a:cs typeface="Boogaloo"/>
                <a:sym typeface="Boogaloo"/>
              </a:rPr>
              <a:t>Individual Observations</a:t>
            </a:r>
            <a:endParaRPr b="0" i="0" sz="3200" u="none" cap="none" strike="noStrike">
              <a:solidFill>
                <a:srgbClr val="9A2F3E"/>
              </a:solidFill>
              <a:latin typeface="Boogaloo"/>
              <a:ea typeface="Boogaloo"/>
              <a:cs typeface="Boogaloo"/>
              <a:sym typeface="Boogaloo"/>
            </a:endParaRPr>
          </a:p>
        </p:txBody>
      </p:sp>
      <p:pic>
        <p:nvPicPr>
          <p:cNvPr descr="In your notebook icon" id="201" name="Google Shape;201;p25"/>
          <p:cNvPicPr preferRelativeResize="0"/>
          <p:nvPr/>
        </p:nvPicPr>
        <p:blipFill rotWithShape="1">
          <a:blip r:embed="rId3">
            <a:alphaModFix/>
          </a:blip>
          <a:srcRect b="0" l="0" r="0" t="0"/>
          <a:stretch/>
        </p:blipFill>
        <p:spPr>
          <a:xfrm>
            <a:off x="826024" y="1870775"/>
            <a:ext cx="1033538" cy="1147225"/>
          </a:xfrm>
          <a:prstGeom prst="rect">
            <a:avLst/>
          </a:prstGeom>
          <a:noFill/>
          <a:ln>
            <a:noFill/>
          </a:ln>
        </p:spPr>
      </p:pic>
      <p:sp>
        <p:nvSpPr>
          <p:cNvPr id="202" name="Google Shape;202;p25"/>
          <p:cNvSpPr txBox="1"/>
          <p:nvPr/>
        </p:nvSpPr>
        <p:spPr>
          <a:xfrm>
            <a:off x="957600" y="3975125"/>
            <a:ext cx="2420100" cy="148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Cabin Condensed"/>
                <a:ea typeface="Cabin Condensed"/>
                <a:cs typeface="Cabin Condensed"/>
                <a:sym typeface="Cabin Condensed"/>
                <a:hlinkClick r:id="rId4"/>
              </a:rPr>
              <a:t>Video A</a:t>
            </a:r>
            <a:r>
              <a:rPr b="0" i="0" lang="en" sz="2400" u="none" cap="none" strike="noStrike">
                <a:solidFill>
                  <a:srgbClr val="9A2F3E"/>
                </a:solidFill>
                <a:latin typeface="Cabin Condensed"/>
                <a:ea typeface="Cabin Condensed"/>
                <a:cs typeface="Cabin Condensed"/>
                <a:sym typeface="Cabin Condensed"/>
              </a:rPr>
              <a:t>:</a:t>
            </a:r>
            <a:endParaRPr b="0" i="0" sz="2400" u="none" cap="none" strike="noStrike">
              <a:solidFill>
                <a:srgbClr val="9A2F3E"/>
              </a:solidFill>
              <a:latin typeface="Cabin Condensed"/>
              <a:ea typeface="Cabin Condensed"/>
              <a:cs typeface="Cabin Condensed"/>
              <a:sym typeface="Cabin Condensed"/>
            </a:endParaRPr>
          </a:p>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bin Condensed"/>
                <a:ea typeface="Cabin Condensed"/>
                <a:cs typeface="Cabin Condensed"/>
                <a:sym typeface="Cabin Condensed"/>
              </a:rPr>
              <a:t>Slow-moving car colliding with a motionless car</a:t>
            </a:r>
            <a:endParaRPr b="0" i="0" sz="2400" u="none" cap="none" strike="noStrike">
              <a:solidFill>
                <a:srgbClr val="000000"/>
              </a:solidFill>
              <a:latin typeface="Arial"/>
              <a:ea typeface="Arial"/>
              <a:cs typeface="Arial"/>
              <a:sym typeface="Arial"/>
            </a:endParaRPr>
          </a:p>
        </p:txBody>
      </p:sp>
      <p:sp>
        <p:nvSpPr>
          <p:cNvPr id="203" name="Google Shape;203;p25"/>
          <p:cNvSpPr txBox="1"/>
          <p:nvPr/>
        </p:nvSpPr>
        <p:spPr>
          <a:xfrm>
            <a:off x="3766826" y="5151939"/>
            <a:ext cx="2226600" cy="26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Cabin"/>
                <a:ea typeface="Cabin"/>
                <a:cs typeface="Cabin"/>
                <a:sym typeface="Cabin"/>
              </a:rPr>
              <a:t>Delta-V Experts</a:t>
            </a:r>
            <a:endParaRPr b="0" i="0" sz="800" u="none" cap="none" strike="noStrike">
              <a:solidFill>
                <a:srgbClr val="000000"/>
              </a:solidFill>
              <a:latin typeface="Cabin"/>
              <a:ea typeface="Cabin"/>
              <a:cs typeface="Cabin"/>
              <a:sym typeface="Cabin"/>
            </a:endParaRPr>
          </a:p>
        </p:txBody>
      </p:sp>
      <p:pic>
        <p:nvPicPr>
          <p:cNvPr descr="Slow-motion video of slow speed collision between two cars showing elastic deformation of their bumpers. &#10;This video is part of the OpenSciEd Middle School Science Curriculum. For more information and to find the entire curriculum, visit www.openscied.org. Video by Delta V-Experts. CC BY-4.0." id="204" name="Google Shape;204;p25" title="Car Collision Showing Bumpers - Lesson 3, Unit 8.1 Contact Forces">
            <a:hlinkClick r:id="rId5"/>
          </p:cNvPr>
          <p:cNvPicPr preferRelativeResize="0"/>
          <p:nvPr/>
        </p:nvPicPr>
        <p:blipFill>
          <a:blip r:embed="rId6">
            <a:alphaModFix/>
          </a:blip>
          <a:stretch>
            <a:fillRect/>
          </a:stretch>
        </p:blipFill>
        <p:spPr>
          <a:xfrm>
            <a:off x="3856469" y="2503725"/>
            <a:ext cx="4452525" cy="2720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08" name="Shape 208"/>
        <p:cNvGrpSpPr/>
        <p:nvPr/>
      </p:nvGrpSpPr>
      <p:grpSpPr>
        <a:xfrm>
          <a:off x="0" y="0"/>
          <a:ext cx="0" cy="0"/>
          <a:chOff x="0" y="0"/>
          <a:chExt cx="0" cy="0"/>
        </a:xfrm>
      </p:grpSpPr>
      <p:sp>
        <p:nvSpPr>
          <p:cNvPr id="209" name="Google Shape;209;p26"/>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Comparing Observations to Our Claims</a:t>
            </a:r>
            <a:endParaRPr b="0" i="0" sz="3200" u="none" cap="none" strike="noStrike">
              <a:solidFill>
                <a:srgbClr val="FFFFFF"/>
              </a:solidFill>
              <a:latin typeface="Boogaloo"/>
              <a:ea typeface="Boogaloo"/>
              <a:cs typeface="Boogaloo"/>
              <a:sym typeface="Boogaloo"/>
            </a:endParaRPr>
          </a:p>
        </p:txBody>
      </p:sp>
      <p:sp>
        <p:nvSpPr>
          <p:cNvPr id="210" name="Google Shape;210;p26"/>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F</a:t>
            </a:r>
            <a:endParaRPr b="0" i="0" sz="1800" u="none" cap="none" strike="noStrike">
              <a:solidFill>
                <a:srgbClr val="9A2F3E"/>
              </a:solidFill>
              <a:latin typeface="Boogaloo"/>
              <a:ea typeface="Boogaloo"/>
              <a:cs typeface="Boogaloo"/>
              <a:sym typeface="Boogaloo"/>
            </a:endParaRPr>
          </a:p>
        </p:txBody>
      </p:sp>
      <p:sp>
        <p:nvSpPr>
          <p:cNvPr id="211" name="Google Shape;211;p26"/>
          <p:cNvSpPr/>
          <p:nvPr/>
        </p:nvSpPr>
        <p:spPr>
          <a:xfrm>
            <a:off x="457200" y="1489775"/>
            <a:ext cx="8229600" cy="47925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6"/>
          <p:cNvSpPr txBox="1"/>
          <p:nvPr/>
        </p:nvSpPr>
        <p:spPr>
          <a:xfrm>
            <a:off x="957600" y="3975125"/>
            <a:ext cx="2420100" cy="148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Cabin Condensed"/>
                <a:ea typeface="Cabin Condensed"/>
                <a:cs typeface="Cabin Condensed"/>
                <a:sym typeface="Cabin Condensed"/>
                <a:hlinkClick r:id="rId3"/>
              </a:rPr>
              <a:t>Video B</a:t>
            </a:r>
            <a:r>
              <a:rPr b="0" i="0" lang="en" sz="2400" u="none" cap="none" strike="noStrike">
                <a:solidFill>
                  <a:schemeClr val="dk1"/>
                </a:solidFill>
                <a:latin typeface="Cabin Condensed"/>
                <a:ea typeface="Cabin Condensed"/>
                <a:cs typeface="Cabin Condensed"/>
                <a:sym typeface="Cabin Condensed"/>
              </a:rPr>
              <a:t>:</a:t>
            </a:r>
            <a:endParaRPr b="0" i="0" sz="2400" u="none" cap="none" strike="noStrike">
              <a:solidFill>
                <a:schemeClr val="dk1"/>
              </a:solidFill>
              <a:latin typeface="Cabin Condensed"/>
              <a:ea typeface="Cabin Condensed"/>
              <a:cs typeface="Cabin Condensed"/>
              <a:sym typeface="Cabin Condensed"/>
            </a:endParaRPr>
          </a:p>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bin Condensed"/>
                <a:ea typeface="Cabin Condensed"/>
                <a:cs typeface="Cabin Condensed"/>
                <a:sym typeface="Cabin Condensed"/>
              </a:rPr>
              <a:t>Moving golf club colliding with a motionless golf ball</a:t>
            </a:r>
            <a:endParaRPr b="0" i="0" sz="2400" u="none" cap="none" strike="noStrike">
              <a:solidFill>
                <a:srgbClr val="000000"/>
              </a:solidFill>
              <a:latin typeface="Arial"/>
              <a:ea typeface="Arial"/>
              <a:cs typeface="Arial"/>
              <a:sym typeface="Arial"/>
            </a:endParaRPr>
          </a:p>
        </p:txBody>
      </p:sp>
      <p:sp>
        <p:nvSpPr>
          <p:cNvPr id="213" name="Google Shape;213;p26"/>
          <p:cNvSpPr txBox="1"/>
          <p:nvPr/>
        </p:nvSpPr>
        <p:spPr>
          <a:xfrm>
            <a:off x="2082800" y="1908488"/>
            <a:ext cx="4224000" cy="139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200"/>
              <a:buFont typeface="Arial"/>
              <a:buNone/>
            </a:pPr>
            <a:r>
              <a:rPr b="0" i="0" lang="en" sz="3200" u="none" cap="none" strike="noStrike">
                <a:solidFill>
                  <a:srgbClr val="9A2F3E"/>
                </a:solidFill>
                <a:latin typeface="Boogaloo"/>
                <a:ea typeface="Boogaloo"/>
                <a:cs typeface="Boogaloo"/>
                <a:sym typeface="Boogaloo"/>
              </a:rPr>
              <a:t>Individual Observations</a:t>
            </a:r>
            <a:endParaRPr b="0" i="0" sz="3200" u="none" cap="none" strike="noStrike">
              <a:solidFill>
                <a:srgbClr val="9A2F3E"/>
              </a:solidFill>
              <a:latin typeface="Boogaloo"/>
              <a:ea typeface="Boogaloo"/>
              <a:cs typeface="Boogaloo"/>
              <a:sym typeface="Boogaloo"/>
            </a:endParaRPr>
          </a:p>
        </p:txBody>
      </p:sp>
      <p:pic>
        <p:nvPicPr>
          <p:cNvPr descr="In your notebook icon" id="214" name="Google Shape;214;p26"/>
          <p:cNvPicPr preferRelativeResize="0"/>
          <p:nvPr/>
        </p:nvPicPr>
        <p:blipFill rotWithShape="1">
          <a:blip r:embed="rId4">
            <a:alphaModFix/>
          </a:blip>
          <a:srcRect b="0" l="0" r="0" t="0"/>
          <a:stretch/>
        </p:blipFill>
        <p:spPr>
          <a:xfrm>
            <a:off x="826024" y="1870775"/>
            <a:ext cx="1033538" cy="1147225"/>
          </a:xfrm>
          <a:prstGeom prst="rect">
            <a:avLst/>
          </a:prstGeom>
          <a:noFill/>
          <a:ln>
            <a:noFill/>
          </a:ln>
        </p:spPr>
      </p:pic>
      <p:sp>
        <p:nvSpPr>
          <p:cNvPr id="215" name="Google Shape;215;p26"/>
          <p:cNvSpPr txBox="1"/>
          <p:nvPr/>
        </p:nvSpPr>
        <p:spPr>
          <a:xfrm>
            <a:off x="3649549" y="5539463"/>
            <a:ext cx="1934100" cy="23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Cabin"/>
                <a:ea typeface="Cabin"/>
                <a:cs typeface="Cabin"/>
                <a:sym typeface="Cabin"/>
              </a:rPr>
              <a:t>TITLEIST</a:t>
            </a:r>
            <a:endParaRPr b="0" i="0" sz="800" u="none" cap="none" strike="noStrike">
              <a:solidFill>
                <a:srgbClr val="000000"/>
              </a:solidFill>
              <a:latin typeface="Cabin"/>
              <a:ea typeface="Cabin"/>
              <a:cs typeface="Cabin"/>
              <a:sym typeface="Cabin"/>
            </a:endParaRPr>
          </a:p>
        </p:txBody>
      </p:sp>
      <p:pic>
        <p:nvPicPr>
          <p:cNvPr descr="Slow motion video of golf club hitting a golf ball.&#10;This video is part of the OpenSciEd Middle School Science Curriculum. For more information and to find the entire curriculum, visit www.openscied.org. Video by TITLEIST. CC BY-4.0." id="216" name="Google Shape;216;p26" title="Slow motion video of golf club hitting a golf ball - Lesson 3, Unit 8.1 Contact Forces">
            <a:hlinkClick r:id="rId5"/>
          </p:cNvPr>
          <p:cNvPicPr preferRelativeResize="0"/>
          <p:nvPr/>
        </p:nvPicPr>
        <p:blipFill>
          <a:blip r:embed="rId6">
            <a:alphaModFix/>
          </a:blip>
          <a:stretch>
            <a:fillRect/>
          </a:stretch>
        </p:blipFill>
        <p:spPr>
          <a:xfrm>
            <a:off x="3710200" y="2639000"/>
            <a:ext cx="4852150" cy="2988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20" name="Shape 220"/>
        <p:cNvGrpSpPr/>
        <p:nvPr/>
      </p:nvGrpSpPr>
      <p:grpSpPr>
        <a:xfrm>
          <a:off x="0" y="0"/>
          <a:ext cx="0" cy="0"/>
          <a:chOff x="0" y="0"/>
          <a:chExt cx="0" cy="0"/>
        </a:xfrm>
      </p:grpSpPr>
      <p:sp>
        <p:nvSpPr>
          <p:cNvPr id="221" name="Google Shape;221;p27"/>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Comparing Observations to Our Claims</a:t>
            </a:r>
            <a:endParaRPr b="0" i="0" sz="3200" u="none" cap="none" strike="noStrike">
              <a:solidFill>
                <a:srgbClr val="FFFFFF"/>
              </a:solidFill>
              <a:latin typeface="Boogaloo"/>
              <a:ea typeface="Boogaloo"/>
              <a:cs typeface="Boogaloo"/>
              <a:sym typeface="Boogaloo"/>
            </a:endParaRPr>
          </a:p>
        </p:txBody>
      </p:sp>
      <p:sp>
        <p:nvSpPr>
          <p:cNvPr id="222" name="Google Shape;222;p27"/>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G</a:t>
            </a:r>
            <a:endParaRPr b="0" i="0" sz="1800" u="none" cap="none" strike="noStrike">
              <a:solidFill>
                <a:srgbClr val="9A2F3E"/>
              </a:solidFill>
              <a:latin typeface="Boogaloo"/>
              <a:ea typeface="Boogaloo"/>
              <a:cs typeface="Boogaloo"/>
              <a:sym typeface="Boogaloo"/>
            </a:endParaRPr>
          </a:p>
        </p:txBody>
      </p:sp>
      <p:sp>
        <p:nvSpPr>
          <p:cNvPr id="223" name="Google Shape;223;p27"/>
          <p:cNvSpPr/>
          <p:nvPr/>
        </p:nvSpPr>
        <p:spPr>
          <a:xfrm>
            <a:off x="457200" y="1489775"/>
            <a:ext cx="8229600" cy="47925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7"/>
          <p:cNvSpPr txBox="1"/>
          <p:nvPr/>
        </p:nvSpPr>
        <p:spPr>
          <a:xfrm>
            <a:off x="957600" y="3975125"/>
            <a:ext cx="2420100" cy="148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Cabin Condensed"/>
                <a:ea typeface="Cabin Condensed"/>
                <a:cs typeface="Cabin Condensed"/>
                <a:sym typeface="Cabin Condensed"/>
                <a:hlinkClick r:id="rId3"/>
              </a:rPr>
              <a:t>Video C</a:t>
            </a:r>
            <a:r>
              <a:rPr b="0" i="0" lang="en" sz="2400" u="none" cap="none" strike="noStrike">
                <a:solidFill>
                  <a:schemeClr val="dk1"/>
                </a:solidFill>
                <a:latin typeface="Cabin Condensed"/>
                <a:ea typeface="Cabin Condensed"/>
                <a:cs typeface="Cabin Condensed"/>
                <a:sym typeface="Cabin Condensed"/>
              </a:rPr>
              <a:t>:</a:t>
            </a:r>
            <a:endParaRPr b="0" i="0" sz="2400" u="none" cap="none" strike="noStrike">
              <a:solidFill>
                <a:schemeClr val="dk1"/>
              </a:solidFill>
              <a:latin typeface="Cabin Condensed"/>
              <a:ea typeface="Cabin Condensed"/>
              <a:cs typeface="Cabin Condensed"/>
              <a:sym typeface="Cabin Condensed"/>
            </a:endParaRPr>
          </a:p>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bin Condensed"/>
                <a:ea typeface="Cabin Condensed"/>
                <a:cs typeface="Cabin Condensed"/>
                <a:sym typeface="Cabin Condensed"/>
              </a:rPr>
              <a:t>Moving baseball colliding with a motionless bat</a:t>
            </a:r>
            <a:endParaRPr b="0" i="0" sz="2400" u="none" cap="none" strike="noStrike">
              <a:solidFill>
                <a:srgbClr val="000000"/>
              </a:solidFill>
              <a:latin typeface="Arial"/>
              <a:ea typeface="Arial"/>
              <a:cs typeface="Arial"/>
              <a:sym typeface="Arial"/>
            </a:endParaRPr>
          </a:p>
        </p:txBody>
      </p:sp>
      <p:sp>
        <p:nvSpPr>
          <p:cNvPr id="225" name="Google Shape;225;p27"/>
          <p:cNvSpPr txBox="1"/>
          <p:nvPr/>
        </p:nvSpPr>
        <p:spPr>
          <a:xfrm>
            <a:off x="2082800" y="1908488"/>
            <a:ext cx="4224000" cy="139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200"/>
              <a:buFont typeface="Arial"/>
              <a:buNone/>
            </a:pPr>
            <a:r>
              <a:rPr b="0" i="0" lang="en" sz="3200" u="none" cap="none" strike="noStrike">
                <a:solidFill>
                  <a:srgbClr val="9A2F3E"/>
                </a:solidFill>
                <a:latin typeface="Boogaloo"/>
                <a:ea typeface="Boogaloo"/>
                <a:cs typeface="Boogaloo"/>
                <a:sym typeface="Boogaloo"/>
              </a:rPr>
              <a:t>Individual Observations</a:t>
            </a:r>
            <a:endParaRPr b="0" i="0" sz="3200" u="none" cap="none" strike="noStrike">
              <a:solidFill>
                <a:srgbClr val="9A2F3E"/>
              </a:solidFill>
              <a:latin typeface="Boogaloo"/>
              <a:ea typeface="Boogaloo"/>
              <a:cs typeface="Boogaloo"/>
              <a:sym typeface="Boogaloo"/>
            </a:endParaRPr>
          </a:p>
        </p:txBody>
      </p:sp>
      <p:pic>
        <p:nvPicPr>
          <p:cNvPr descr="In your notebook icon" id="226" name="Google Shape;226;p27"/>
          <p:cNvPicPr preferRelativeResize="0"/>
          <p:nvPr/>
        </p:nvPicPr>
        <p:blipFill rotWithShape="1">
          <a:blip r:embed="rId4">
            <a:alphaModFix/>
          </a:blip>
          <a:srcRect b="0" l="0" r="0" t="0"/>
          <a:stretch/>
        </p:blipFill>
        <p:spPr>
          <a:xfrm>
            <a:off x="826024" y="1870775"/>
            <a:ext cx="1033538" cy="1147225"/>
          </a:xfrm>
          <a:prstGeom prst="rect">
            <a:avLst/>
          </a:prstGeom>
          <a:noFill/>
          <a:ln>
            <a:noFill/>
          </a:ln>
        </p:spPr>
      </p:pic>
      <p:sp>
        <p:nvSpPr>
          <p:cNvPr id="227" name="Google Shape;227;p27"/>
          <p:cNvSpPr txBox="1"/>
          <p:nvPr/>
        </p:nvSpPr>
        <p:spPr>
          <a:xfrm>
            <a:off x="3829100" y="5490140"/>
            <a:ext cx="22515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Cabin"/>
                <a:ea typeface="Cabin"/>
                <a:cs typeface="Cabin"/>
                <a:sym typeface="Cabin"/>
              </a:rPr>
              <a:t>Discovery Access</a:t>
            </a:r>
            <a:endParaRPr b="0" i="0" sz="800" u="none" cap="none" strike="noStrike">
              <a:solidFill>
                <a:srgbClr val="000000"/>
              </a:solidFill>
              <a:latin typeface="Cabin"/>
              <a:ea typeface="Cabin"/>
              <a:cs typeface="Cabin"/>
              <a:sym typeface="Cabin"/>
            </a:endParaRPr>
          </a:p>
        </p:txBody>
      </p:sp>
      <p:pic>
        <p:nvPicPr>
          <p:cNvPr descr="Slow motion video showing collision between baseball and bat, showing the resulting deformation in both.&#10;This video is part of the OpenSciEd Middle School Science Curriculum. For more information and to find the entire curriculum, visit www.openscied.org. Video by Discovery Access. Permission has been granted to duplicate and distribute this video as part of the OpenSciEd Contact Forces unit and any derivative. No other distribution or modification of this video is permitted." id="228" name="Google Shape;228;p27" title="Baseball and Bat Collision - Lesson 3, Unit 8.1 Contact Forces">
            <a:hlinkClick r:id="rId5"/>
          </p:cNvPr>
          <p:cNvPicPr preferRelativeResize="0"/>
          <p:nvPr/>
        </p:nvPicPr>
        <p:blipFill>
          <a:blip r:embed="rId6">
            <a:alphaModFix/>
          </a:blip>
          <a:stretch>
            <a:fillRect/>
          </a:stretch>
        </p:blipFill>
        <p:spPr>
          <a:xfrm>
            <a:off x="3934325" y="2616575"/>
            <a:ext cx="4314250" cy="2932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32" name="Shape 232"/>
        <p:cNvGrpSpPr/>
        <p:nvPr/>
      </p:nvGrpSpPr>
      <p:grpSpPr>
        <a:xfrm>
          <a:off x="0" y="0"/>
          <a:ext cx="0" cy="0"/>
          <a:chOff x="0" y="0"/>
          <a:chExt cx="0" cy="0"/>
        </a:xfrm>
      </p:grpSpPr>
      <p:sp>
        <p:nvSpPr>
          <p:cNvPr id="233" name="Google Shape;233;p28"/>
          <p:cNvSpPr/>
          <p:nvPr/>
        </p:nvSpPr>
        <p:spPr>
          <a:xfrm>
            <a:off x="457325" y="1566582"/>
            <a:ext cx="8229600" cy="49218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8"/>
          <p:cNvSpPr txBox="1"/>
          <p:nvPr/>
        </p:nvSpPr>
        <p:spPr>
          <a:xfrm>
            <a:off x="1921350" y="2383700"/>
            <a:ext cx="6555600" cy="1665900"/>
          </a:xfrm>
          <a:prstGeom prst="rect">
            <a:avLst/>
          </a:prstGeom>
          <a:noFill/>
          <a:ln>
            <a:noFill/>
          </a:ln>
        </p:spPr>
        <p:txBody>
          <a:bodyPr anchorCtr="0" anchor="t" bIns="0" lIns="0" spcFirstLastPara="1" rIns="0" wrap="square" tIns="0">
            <a:noAutofit/>
          </a:bodyPr>
          <a:lstStyle/>
          <a:p>
            <a:pPr indent="-266700" lvl="0" marL="28575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Look at your “Observations” column. </a:t>
            </a:r>
            <a:endParaRPr b="0" i="0" sz="2400" u="none" cap="none" strike="noStrike">
              <a:solidFill>
                <a:srgbClr val="9A2F3E"/>
              </a:solidFill>
              <a:latin typeface="Cabin Condensed"/>
              <a:ea typeface="Cabin Condensed"/>
              <a:cs typeface="Cabin Condensed"/>
              <a:sym typeface="Cabin Condensed"/>
            </a:endParaRPr>
          </a:p>
          <a:p>
            <a:pPr indent="-266700" lvl="0" marL="28575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Did your observations support (agree with) or </a:t>
            </a:r>
            <a:br>
              <a:rPr b="0" i="0" lang="en" sz="2400" u="none" cap="none" strike="noStrike">
                <a:solidFill>
                  <a:srgbClr val="9A2F3E"/>
                </a:solidFill>
                <a:latin typeface="Cabin Condensed"/>
                <a:ea typeface="Cabin Condensed"/>
                <a:cs typeface="Cabin Condensed"/>
                <a:sym typeface="Cabin Condensed"/>
              </a:rPr>
            </a:br>
            <a:r>
              <a:rPr b="0" i="0" lang="en" sz="2400" u="none" cap="none" strike="noStrike">
                <a:solidFill>
                  <a:srgbClr val="9A2F3E"/>
                </a:solidFill>
                <a:latin typeface="Cabin Condensed"/>
                <a:ea typeface="Cabin Condensed"/>
                <a:cs typeface="Cabin Condensed"/>
                <a:sym typeface="Cabin Condensed"/>
              </a:rPr>
              <a:t>refute (disagree with) your initial claim?</a:t>
            </a:r>
            <a:endParaRPr b="0" i="0" sz="2400" u="none" cap="none" strike="noStrike">
              <a:solidFill>
                <a:srgbClr val="9A2F3E"/>
              </a:solidFill>
              <a:latin typeface="Cabin Condensed"/>
              <a:ea typeface="Cabin Condensed"/>
              <a:cs typeface="Cabin Condensed"/>
              <a:sym typeface="Cabin Condensed"/>
            </a:endParaRPr>
          </a:p>
          <a:p>
            <a:pPr indent="-266700" lvl="0" marL="28575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Write “support” or “refute” in the box in the last column.</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p:txBody>
      </p:sp>
      <p:sp>
        <p:nvSpPr>
          <p:cNvPr id="235" name="Google Shape;235;p28"/>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Comparing Observations to Our Claim</a:t>
            </a:r>
            <a:endParaRPr b="0" i="0" sz="3200" u="none" cap="none" strike="noStrike">
              <a:solidFill>
                <a:srgbClr val="FFFFFF"/>
              </a:solidFill>
              <a:latin typeface="Boogaloo"/>
              <a:ea typeface="Boogaloo"/>
              <a:cs typeface="Boogaloo"/>
              <a:sym typeface="Boogaloo"/>
            </a:endParaRPr>
          </a:p>
        </p:txBody>
      </p:sp>
      <p:sp>
        <p:nvSpPr>
          <p:cNvPr id="236" name="Google Shape;236;p28"/>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H</a:t>
            </a:r>
            <a:endParaRPr b="0" i="0" sz="1800" u="none" cap="none" strike="noStrike">
              <a:solidFill>
                <a:srgbClr val="9A2F3E"/>
              </a:solidFill>
              <a:latin typeface="Boogaloo"/>
              <a:ea typeface="Boogaloo"/>
              <a:cs typeface="Boogaloo"/>
              <a:sym typeface="Boogaloo"/>
            </a:endParaRPr>
          </a:p>
        </p:txBody>
      </p:sp>
      <p:sp>
        <p:nvSpPr>
          <p:cNvPr id="237" name="Google Shape;237;p28"/>
          <p:cNvSpPr txBox="1"/>
          <p:nvPr/>
        </p:nvSpPr>
        <p:spPr>
          <a:xfrm>
            <a:off x="1849550" y="1664650"/>
            <a:ext cx="4717800" cy="6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Claim and Observation Organizer</a:t>
            </a:r>
            <a:endParaRPr b="0" i="0" sz="800" u="none" cap="none" strike="noStrike">
              <a:solidFill>
                <a:srgbClr val="000000"/>
              </a:solidFill>
              <a:latin typeface="Arial"/>
              <a:ea typeface="Arial"/>
              <a:cs typeface="Arial"/>
              <a:sym typeface="Arial"/>
            </a:endParaRPr>
          </a:p>
        </p:txBody>
      </p:sp>
      <p:pic>
        <p:nvPicPr>
          <p:cNvPr descr="In your notebook icon" id="238" name="Google Shape;238;p28"/>
          <p:cNvPicPr preferRelativeResize="0"/>
          <p:nvPr/>
        </p:nvPicPr>
        <p:blipFill rotWithShape="1">
          <a:blip r:embed="rId3">
            <a:alphaModFix/>
          </a:blip>
          <a:srcRect b="0" l="0" r="0" t="0"/>
          <a:stretch/>
        </p:blipFill>
        <p:spPr>
          <a:xfrm>
            <a:off x="673624" y="1794575"/>
            <a:ext cx="1033538" cy="1147225"/>
          </a:xfrm>
          <a:prstGeom prst="rect">
            <a:avLst/>
          </a:prstGeom>
          <a:noFill/>
          <a:ln>
            <a:noFill/>
          </a:ln>
        </p:spPr>
      </p:pic>
      <p:pic>
        <p:nvPicPr>
          <p:cNvPr id="239" name="Google Shape;239;p28"/>
          <p:cNvPicPr preferRelativeResize="0"/>
          <p:nvPr/>
        </p:nvPicPr>
        <p:blipFill rotWithShape="1">
          <a:blip r:embed="rId4">
            <a:alphaModFix/>
          </a:blip>
          <a:srcRect b="0" l="0" r="0" t="24138"/>
          <a:stretch/>
        </p:blipFill>
        <p:spPr>
          <a:xfrm>
            <a:off x="3415325" y="4369750"/>
            <a:ext cx="5143949" cy="1914700"/>
          </a:xfrm>
          <a:prstGeom prst="rect">
            <a:avLst/>
          </a:prstGeom>
          <a:noFill/>
          <a:ln>
            <a:noFill/>
          </a:ln>
        </p:spPr>
      </p:pic>
      <p:sp>
        <p:nvSpPr>
          <p:cNvPr id="240" name="Google Shape;240;p28"/>
          <p:cNvSpPr/>
          <p:nvPr/>
        </p:nvSpPr>
        <p:spPr>
          <a:xfrm rot="5400000">
            <a:off x="7342075" y="4309100"/>
            <a:ext cx="1186200" cy="667200"/>
          </a:xfrm>
          <a:prstGeom prst="bentArrow">
            <a:avLst>
              <a:gd fmla="val 25000" name="adj1"/>
              <a:gd fmla="val 24385" name="adj2"/>
              <a:gd fmla="val 25000" name="adj3"/>
              <a:gd fmla="val 43750" name="adj4"/>
            </a:avLst>
          </a:prstGeom>
          <a:solidFill>
            <a:srgbClr val="F5EDEF">
              <a:alpha val="64313"/>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44" name="Shape 244"/>
        <p:cNvGrpSpPr/>
        <p:nvPr/>
      </p:nvGrpSpPr>
      <p:grpSpPr>
        <a:xfrm>
          <a:off x="0" y="0"/>
          <a:ext cx="0" cy="0"/>
          <a:chOff x="0" y="0"/>
          <a:chExt cx="0" cy="0"/>
        </a:xfrm>
      </p:grpSpPr>
      <p:sp>
        <p:nvSpPr>
          <p:cNvPr id="245" name="Google Shape;245;p29"/>
          <p:cNvSpPr/>
          <p:nvPr/>
        </p:nvSpPr>
        <p:spPr>
          <a:xfrm>
            <a:off x="457325" y="1600200"/>
            <a:ext cx="8229600" cy="38241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9"/>
          <p:cNvSpPr txBox="1"/>
          <p:nvPr/>
        </p:nvSpPr>
        <p:spPr>
          <a:xfrm>
            <a:off x="2362350" y="2786575"/>
            <a:ext cx="4856400" cy="2450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9A2F3E"/>
                </a:solidFill>
                <a:latin typeface="Cabin Condensed"/>
                <a:ea typeface="Cabin Condensed"/>
                <a:cs typeface="Cabin Condensed"/>
                <a:sym typeface="Cabin Condensed"/>
              </a:rPr>
              <a:t>Let’s take a poll: </a:t>
            </a:r>
            <a:r>
              <a:rPr b="1" i="0" lang="en" sz="2400" u="none" cap="none" strike="noStrike">
                <a:solidFill>
                  <a:srgbClr val="9A2F3E"/>
                </a:solidFill>
                <a:latin typeface="Cabin Condensed"/>
                <a:ea typeface="Cabin Condensed"/>
                <a:cs typeface="Cabin Condensed"/>
                <a:sym typeface="Cabin Condensed"/>
              </a:rPr>
              <a:t>Do really solid objects bend or change shape when pushed during a collision?</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9A2F3E"/>
                </a:solidFill>
                <a:latin typeface="Cabin Condensed"/>
                <a:ea typeface="Cabin Condensed"/>
                <a:cs typeface="Cabin Condensed"/>
                <a:sym typeface="Cabin Condensed"/>
              </a:rPr>
              <a:t>What is your reasoning for your answer?</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p:txBody>
      </p:sp>
      <p:sp>
        <p:nvSpPr>
          <p:cNvPr id="247" name="Google Shape;247;p29"/>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Arguing from Evidence</a:t>
            </a:r>
            <a:endParaRPr b="0" i="0" sz="3200" u="none" cap="none" strike="noStrike">
              <a:solidFill>
                <a:srgbClr val="FFFFFF"/>
              </a:solidFill>
              <a:latin typeface="Boogaloo"/>
              <a:ea typeface="Boogaloo"/>
              <a:cs typeface="Boogaloo"/>
              <a:sym typeface="Boogaloo"/>
            </a:endParaRPr>
          </a:p>
        </p:txBody>
      </p:sp>
      <p:sp>
        <p:nvSpPr>
          <p:cNvPr id="248" name="Google Shape;248;p29"/>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I</a:t>
            </a:r>
            <a:endParaRPr b="0" i="0" sz="1800" u="none" cap="none" strike="noStrike">
              <a:solidFill>
                <a:srgbClr val="9A2F3E"/>
              </a:solidFill>
              <a:latin typeface="Boogaloo"/>
              <a:ea typeface="Boogaloo"/>
              <a:cs typeface="Boogaloo"/>
              <a:sym typeface="Boogaloo"/>
            </a:endParaRPr>
          </a:p>
        </p:txBody>
      </p:sp>
      <p:sp>
        <p:nvSpPr>
          <p:cNvPr id="249" name="Google Shape;249;p29"/>
          <p:cNvSpPr txBox="1"/>
          <p:nvPr/>
        </p:nvSpPr>
        <p:spPr>
          <a:xfrm>
            <a:off x="2323700" y="1866400"/>
            <a:ext cx="5853300" cy="92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Class Poll and Discussion</a:t>
            </a:r>
            <a:endParaRPr b="0" i="0" sz="3000" u="none" cap="none" strike="noStrike">
              <a:solidFill>
                <a:srgbClr val="9A2F3E"/>
              </a:solidFill>
              <a:latin typeface="Boogaloo"/>
              <a:ea typeface="Boogaloo"/>
              <a:cs typeface="Boogaloo"/>
              <a:sym typeface="Boogaloo"/>
            </a:endParaRPr>
          </a:p>
        </p:txBody>
      </p:sp>
      <p:pic>
        <p:nvPicPr>
          <p:cNvPr descr="With your class icon" id="250" name="Google Shape;250;p29"/>
          <p:cNvPicPr preferRelativeResize="0"/>
          <p:nvPr/>
        </p:nvPicPr>
        <p:blipFill rotWithShape="1">
          <a:blip r:embed="rId3">
            <a:alphaModFix/>
          </a:blip>
          <a:srcRect b="0" l="0" r="0" t="0"/>
          <a:stretch/>
        </p:blipFill>
        <p:spPr>
          <a:xfrm>
            <a:off x="786749" y="2036850"/>
            <a:ext cx="1180550" cy="1283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EDEF"/>
        </a:solidFill>
      </p:bgPr>
    </p:bg>
    <p:spTree>
      <p:nvGrpSpPr>
        <p:cNvPr id="255" name="Shape 255"/>
        <p:cNvGrpSpPr/>
        <p:nvPr/>
      </p:nvGrpSpPr>
      <p:grpSpPr>
        <a:xfrm>
          <a:off x="0" y="0"/>
          <a:ext cx="0" cy="0"/>
          <a:chOff x="0" y="0"/>
          <a:chExt cx="0" cy="0"/>
        </a:xfrm>
      </p:grpSpPr>
      <p:sp>
        <p:nvSpPr>
          <p:cNvPr id="256" name="Google Shape;256;p30"/>
          <p:cNvSpPr/>
          <p:nvPr/>
        </p:nvSpPr>
        <p:spPr>
          <a:xfrm>
            <a:off x="457200" y="157742"/>
            <a:ext cx="8229600" cy="914400"/>
          </a:xfrm>
          <a:prstGeom prst="rect">
            <a:avLst/>
          </a:prstGeom>
          <a:solidFill>
            <a:srgbClr val="9A2F3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57" name="Google Shape;257;p30"/>
          <p:cNvSpPr/>
          <p:nvPr/>
        </p:nvSpPr>
        <p:spPr>
          <a:xfrm>
            <a:off x="685800" y="389120"/>
            <a:ext cx="3599400" cy="451500"/>
          </a:xfrm>
          <a:prstGeom prst="rect">
            <a:avLst/>
          </a:prstGeom>
          <a:noFill/>
          <a:ln>
            <a:noFill/>
          </a:ln>
        </p:spPr>
        <p:txBody>
          <a:bodyPr anchorCtr="0" anchor="t" bIns="0" lIns="0" spcFirstLastPara="1" rIns="0" wrap="square" tIns="0">
            <a:noAutofit/>
          </a:bodyPr>
          <a:lstStyle/>
          <a:p>
            <a:pPr indent="0" lvl="0" marL="0" marR="0" rtl="0" algn="l">
              <a:lnSpc>
                <a:spcPct val="111125"/>
              </a:lnSpc>
              <a:spcBef>
                <a:spcPts val="0"/>
              </a:spcBef>
              <a:spcAft>
                <a:spcPts val="0"/>
              </a:spcAft>
              <a:buClr>
                <a:srgbClr val="FFFFFF"/>
              </a:buClr>
              <a:buSzPts val="2400"/>
              <a:buFont typeface="Impact"/>
              <a:buNone/>
            </a:pPr>
            <a:r>
              <a:rPr b="0" i="0" lang="en" sz="2400" u="none" cap="none" strike="noStrike">
                <a:solidFill>
                  <a:srgbClr val="FFFFFF"/>
                </a:solidFill>
                <a:latin typeface="Impact"/>
                <a:ea typeface="Impact"/>
                <a:cs typeface="Impact"/>
                <a:sym typeface="Impact"/>
              </a:rPr>
              <a:t>Lesson Plan &amp; Activities</a:t>
            </a:r>
            <a:endParaRPr b="0" i="0" sz="2400" u="none" cap="none" strike="noStrike">
              <a:solidFill>
                <a:schemeClr val="dk1"/>
              </a:solidFill>
              <a:latin typeface="Calibri"/>
              <a:ea typeface="Calibri"/>
              <a:cs typeface="Calibri"/>
              <a:sym typeface="Calibri"/>
            </a:endParaRPr>
          </a:p>
        </p:txBody>
      </p:sp>
      <p:sp>
        <p:nvSpPr>
          <p:cNvPr id="258" name="Google Shape;258;p30"/>
          <p:cNvSpPr/>
          <p:nvPr/>
        </p:nvSpPr>
        <p:spPr>
          <a:xfrm>
            <a:off x="762000" y="1226831"/>
            <a:ext cx="7772400" cy="3504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9A2F3E"/>
              </a:buClr>
              <a:buSzPts val="1725"/>
              <a:buFont typeface="Impact"/>
              <a:buNone/>
            </a:pPr>
            <a:r>
              <a:rPr b="1" i="0" lang="en" sz="2525" u="none" cap="none" strike="noStrike">
                <a:solidFill>
                  <a:srgbClr val="9A2F3E"/>
                </a:solidFill>
                <a:latin typeface="Impact"/>
                <a:ea typeface="Impact"/>
                <a:cs typeface="Impact"/>
                <a:sym typeface="Impact"/>
              </a:rPr>
              <a:t>Today's Plan</a:t>
            </a:r>
            <a:endParaRPr b="1" i="0" sz="2525" u="none" cap="none" strike="noStrike">
              <a:solidFill>
                <a:schemeClr val="dk1"/>
              </a:solidFill>
              <a:latin typeface="Calibri"/>
              <a:ea typeface="Calibri"/>
              <a:cs typeface="Calibri"/>
              <a:sym typeface="Calibri"/>
            </a:endParaRPr>
          </a:p>
        </p:txBody>
      </p:sp>
      <p:sp>
        <p:nvSpPr>
          <p:cNvPr id="259" name="Google Shape;259;p30"/>
          <p:cNvSpPr/>
          <p:nvPr/>
        </p:nvSpPr>
        <p:spPr>
          <a:xfrm>
            <a:off x="323775" y="1856629"/>
            <a:ext cx="8058300" cy="4520700"/>
          </a:xfrm>
          <a:prstGeom prst="rect">
            <a:avLst/>
          </a:prstGeom>
          <a:noFill/>
          <a:ln>
            <a:noFill/>
          </a:ln>
        </p:spPr>
        <p:txBody>
          <a:bodyPr anchorCtr="0" anchor="t" bIns="0" lIns="104775" spcFirstLastPara="1" rIns="0" wrap="square" tIns="0">
            <a:noAutofit/>
          </a:bodyPr>
          <a:lstStyle/>
          <a:p>
            <a:pPr indent="0" lvl="0" marL="0" marR="0" rtl="0" algn="l">
              <a:lnSpc>
                <a:spcPct val="120000"/>
              </a:lnSpc>
              <a:spcBef>
                <a:spcPts val="0"/>
              </a:spcBef>
              <a:spcAft>
                <a:spcPts val="0"/>
              </a:spcAft>
              <a:buClr>
                <a:srgbClr val="9A2F3E"/>
              </a:buClr>
              <a:buSzPts val="1125"/>
              <a:buFont typeface="Arial"/>
              <a:buNone/>
            </a:pPr>
            <a:r>
              <a:rPr b="1" i="0" lang="en" sz="1625" u="none" cap="none" strike="noStrike">
                <a:solidFill>
                  <a:srgbClr val="9A2F3E"/>
                </a:solidFill>
                <a:latin typeface="Arial"/>
                <a:ea typeface="Arial"/>
                <a:cs typeface="Arial"/>
                <a:sym typeface="Arial"/>
              </a:rPr>
              <a:t>Do Now </a:t>
            </a:r>
            <a:endParaRPr b="0" i="0" sz="1625" u="none" cap="none" strike="noStrike">
              <a:solidFill>
                <a:schemeClr val="dk1"/>
              </a:solidFill>
              <a:latin typeface="Calibri"/>
              <a:ea typeface="Calibri"/>
              <a:cs typeface="Calibri"/>
              <a:sym typeface="Calibri"/>
            </a:endParaRPr>
          </a:p>
          <a:p>
            <a:pPr indent="-136525" lvl="0" marL="104775" marR="0" rtl="0" algn="l">
              <a:lnSpc>
                <a:spcPct val="120000"/>
              </a:lnSpc>
              <a:spcBef>
                <a:spcPts val="300"/>
              </a:spcBef>
              <a:spcAft>
                <a:spcPts val="0"/>
              </a:spcAft>
              <a:buClr>
                <a:srgbClr val="9A2F3E"/>
              </a:buClr>
              <a:buSzPts val="1625"/>
              <a:buFont typeface="Arial"/>
              <a:buChar char="•"/>
            </a:pPr>
            <a:r>
              <a:rPr b="0" i="0" lang="en" sz="1625" u="none" cap="none" strike="noStrike">
                <a:solidFill>
                  <a:srgbClr val="9A2F3E"/>
                </a:solidFill>
                <a:latin typeface="Arial"/>
                <a:ea typeface="Arial"/>
                <a:cs typeface="Arial"/>
                <a:sym typeface="Arial"/>
              </a:rPr>
              <a:t>Open notebooks</a:t>
            </a:r>
            <a:endParaRPr b="0" i="0" sz="1625" u="none" cap="none" strike="noStrike">
              <a:solidFill>
                <a:schemeClr val="dk1"/>
              </a:solidFill>
              <a:latin typeface="Calibri"/>
              <a:ea typeface="Calibri"/>
              <a:cs typeface="Calibri"/>
              <a:sym typeface="Calibri"/>
            </a:endParaRPr>
          </a:p>
          <a:p>
            <a:pPr indent="-136525" lvl="0" marL="104775" marR="0" rtl="0" algn="l">
              <a:lnSpc>
                <a:spcPct val="120000"/>
              </a:lnSpc>
              <a:spcBef>
                <a:spcPts val="300"/>
              </a:spcBef>
              <a:spcAft>
                <a:spcPts val="0"/>
              </a:spcAft>
              <a:buClr>
                <a:srgbClr val="9A2F3E"/>
              </a:buClr>
              <a:buSzPts val="1625"/>
              <a:buFont typeface="Arial"/>
              <a:buChar char="•"/>
            </a:pPr>
            <a:r>
              <a:rPr b="0" i="0" lang="en" sz="1625" u="none" cap="none" strike="noStrike">
                <a:solidFill>
                  <a:srgbClr val="9A2F3E"/>
                </a:solidFill>
                <a:latin typeface="Arial"/>
                <a:ea typeface="Arial"/>
                <a:cs typeface="Arial"/>
                <a:sym typeface="Arial"/>
              </a:rPr>
              <a:t>Complete Thursday's handout</a:t>
            </a:r>
            <a:endParaRPr b="0" i="0" sz="1625" u="none" cap="none" strike="noStrike">
              <a:solidFill>
                <a:schemeClr val="dk1"/>
              </a:solidFill>
              <a:latin typeface="Calibri"/>
              <a:ea typeface="Calibri"/>
              <a:cs typeface="Calibri"/>
              <a:sym typeface="Calibri"/>
            </a:endParaRPr>
          </a:p>
          <a:p>
            <a:pPr indent="0" lvl="0" marL="0" marR="0" rtl="0" algn="l">
              <a:lnSpc>
                <a:spcPct val="120000"/>
              </a:lnSpc>
              <a:spcBef>
                <a:spcPts val="300"/>
              </a:spcBef>
              <a:spcAft>
                <a:spcPts val="0"/>
              </a:spcAft>
              <a:buClr>
                <a:srgbClr val="9A2F3E"/>
              </a:buClr>
              <a:buSzPts val="1125"/>
              <a:buFont typeface="Arial"/>
              <a:buNone/>
            </a:pPr>
            <a:r>
              <a:rPr b="1" i="0" lang="en" sz="1625" u="none" cap="none" strike="noStrike">
                <a:solidFill>
                  <a:srgbClr val="9A2F3E"/>
                </a:solidFill>
                <a:latin typeface="Arial"/>
                <a:ea typeface="Arial"/>
                <a:cs typeface="Arial"/>
                <a:sym typeface="Arial"/>
              </a:rPr>
              <a:t>Claim &amp; Observations Organizer </a:t>
            </a:r>
            <a:endParaRPr b="0" i="0" sz="1625" u="none" cap="none" strike="noStrike">
              <a:solidFill>
                <a:schemeClr val="dk1"/>
              </a:solidFill>
              <a:latin typeface="Calibri"/>
              <a:ea typeface="Calibri"/>
              <a:cs typeface="Calibri"/>
              <a:sym typeface="Calibri"/>
            </a:endParaRPr>
          </a:p>
          <a:p>
            <a:pPr indent="-136525" lvl="0" marL="104775" marR="0" rtl="0" algn="l">
              <a:lnSpc>
                <a:spcPct val="120000"/>
              </a:lnSpc>
              <a:spcBef>
                <a:spcPts val="300"/>
              </a:spcBef>
              <a:spcAft>
                <a:spcPts val="0"/>
              </a:spcAft>
              <a:buClr>
                <a:srgbClr val="9A2F3E"/>
              </a:buClr>
              <a:buSzPts val="1625"/>
              <a:buFont typeface="Arial"/>
              <a:buChar char="•"/>
            </a:pPr>
            <a:r>
              <a:rPr b="0" i="0" lang="en" sz="1625" u="none" cap="none" strike="noStrike">
                <a:solidFill>
                  <a:srgbClr val="9A2F3E"/>
                </a:solidFill>
                <a:latin typeface="Arial"/>
                <a:ea typeface="Arial"/>
                <a:cs typeface="Arial"/>
                <a:sym typeface="Arial"/>
              </a:rPr>
              <a:t>Review how to use the chart</a:t>
            </a:r>
            <a:endParaRPr b="0" i="0" sz="1625" u="none" cap="none" strike="noStrike">
              <a:solidFill>
                <a:schemeClr val="dk1"/>
              </a:solidFill>
              <a:latin typeface="Calibri"/>
              <a:ea typeface="Calibri"/>
              <a:cs typeface="Calibri"/>
              <a:sym typeface="Calibri"/>
            </a:endParaRPr>
          </a:p>
          <a:p>
            <a:pPr indent="0" lvl="0" marL="0" marR="0" rtl="0" algn="l">
              <a:lnSpc>
                <a:spcPct val="120000"/>
              </a:lnSpc>
              <a:spcBef>
                <a:spcPts val="300"/>
              </a:spcBef>
              <a:spcAft>
                <a:spcPts val="0"/>
              </a:spcAft>
              <a:buClr>
                <a:srgbClr val="9A2F3E"/>
              </a:buClr>
              <a:buSzPts val="1125"/>
              <a:buFont typeface="Arial"/>
              <a:buNone/>
            </a:pPr>
            <a:r>
              <a:rPr b="1" i="0" lang="en" sz="1625" u="none" cap="none" strike="noStrike">
                <a:solidFill>
                  <a:srgbClr val="9A2F3E"/>
                </a:solidFill>
                <a:latin typeface="Arial"/>
                <a:ea typeface="Arial"/>
                <a:cs typeface="Arial"/>
                <a:sym typeface="Arial"/>
              </a:rPr>
              <a:t>Turn &amp; Talk - Glass Breaking Predic</a:t>
            </a:r>
            <a:r>
              <a:rPr b="1" lang="en" sz="1625">
                <a:solidFill>
                  <a:srgbClr val="9A2F3E"/>
                </a:solidFill>
              </a:rPr>
              <a:t>tions</a:t>
            </a:r>
            <a:r>
              <a:rPr b="1" i="0" lang="en" sz="1625" u="none" cap="none" strike="noStrike">
                <a:solidFill>
                  <a:srgbClr val="9A2F3E"/>
                </a:solidFill>
                <a:latin typeface="Arial"/>
                <a:ea typeface="Arial"/>
                <a:cs typeface="Arial"/>
                <a:sym typeface="Arial"/>
              </a:rPr>
              <a:t> </a:t>
            </a:r>
            <a:endParaRPr b="0" i="0" sz="1625" u="none" cap="none" strike="noStrike">
              <a:solidFill>
                <a:schemeClr val="dk1"/>
              </a:solidFill>
              <a:latin typeface="Calibri"/>
              <a:ea typeface="Calibri"/>
              <a:cs typeface="Calibri"/>
              <a:sym typeface="Calibri"/>
            </a:endParaRPr>
          </a:p>
          <a:p>
            <a:pPr indent="-136525" lvl="0" marL="104775" marR="0" rtl="0" algn="l">
              <a:lnSpc>
                <a:spcPct val="120000"/>
              </a:lnSpc>
              <a:spcBef>
                <a:spcPts val="300"/>
              </a:spcBef>
              <a:spcAft>
                <a:spcPts val="0"/>
              </a:spcAft>
              <a:buClr>
                <a:srgbClr val="9A2F3E"/>
              </a:buClr>
              <a:buSzPts val="1625"/>
              <a:buFont typeface="Arial"/>
              <a:buChar char="•"/>
            </a:pPr>
            <a:r>
              <a:rPr b="0" i="0" lang="en" sz="1625" u="none" cap="none" strike="noStrike">
                <a:solidFill>
                  <a:srgbClr val="9A2F3E"/>
                </a:solidFill>
                <a:latin typeface="Arial"/>
                <a:ea typeface="Arial"/>
                <a:cs typeface="Arial"/>
                <a:sym typeface="Arial"/>
              </a:rPr>
              <a:t>Share your ideas with a partner</a:t>
            </a:r>
            <a:endParaRPr b="0" i="0" sz="1625" u="none" cap="none" strike="noStrike">
              <a:solidFill>
                <a:schemeClr val="dk1"/>
              </a:solidFill>
              <a:latin typeface="Calibri"/>
              <a:ea typeface="Calibri"/>
              <a:cs typeface="Calibri"/>
              <a:sym typeface="Calibri"/>
            </a:endParaRPr>
          </a:p>
          <a:p>
            <a:pPr indent="0" lvl="0" marL="0" marR="0" rtl="0" algn="l">
              <a:lnSpc>
                <a:spcPct val="120000"/>
              </a:lnSpc>
              <a:spcBef>
                <a:spcPts val="300"/>
              </a:spcBef>
              <a:spcAft>
                <a:spcPts val="0"/>
              </a:spcAft>
              <a:buClr>
                <a:srgbClr val="9A2F3E"/>
              </a:buClr>
              <a:buSzPts val="1125"/>
              <a:buFont typeface="Arial"/>
              <a:buNone/>
            </a:pPr>
            <a:r>
              <a:rPr b="1" i="0" lang="en" sz="1625" u="none" cap="none" strike="noStrike">
                <a:solidFill>
                  <a:srgbClr val="9A2F3E"/>
                </a:solidFill>
                <a:latin typeface="Arial"/>
                <a:ea typeface="Arial"/>
                <a:cs typeface="Arial"/>
                <a:sym typeface="Arial"/>
              </a:rPr>
              <a:t>Glass Breaking Videos</a:t>
            </a:r>
            <a:r>
              <a:rPr b="0" i="0" lang="en" sz="1625" u="none" cap="none" strike="noStrike">
                <a:solidFill>
                  <a:srgbClr val="9A2F3E"/>
                </a:solidFill>
                <a:latin typeface="Arial"/>
                <a:ea typeface="Arial"/>
                <a:cs typeface="Arial"/>
                <a:sym typeface="Arial"/>
              </a:rPr>
              <a:t> </a:t>
            </a:r>
            <a:endParaRPr b="0" i="0" sz="1625" u="none" cap="none" strike="noStrike">
              <a:solidFill>
                <a:schemeClr val="dk1"/>
              </a:solidFill>
              <a:latin typeface="Calibri"/>
              <a:ea typeface="Calibri"/>
              <a:cs typeface="Calibri"/>
              <a:sym typeface="Calibri"/>
            </a:endParaRPr>
          </a:p>
          <a:p>
            <a:pPr indent="-136525" lvl="0" marL="104775" marR="0" rtl="0" algn="l">
              <a:lnSpc>
                <a:spcPct val="120000"/>
              </a:lnSpc>
              <a:spcBef>
                <a:spcPts val="300"/>
              </a:spcBef>
              <a:spcAft>
                <a:spcPts val="0"/>
              </a:spcAft>
              <a:buClr>
                <a:srgbClr val="9A2F3E"/>
              </a:buClr>
              <a:buSzPts val="1625"/>
              <a:buFont typeface="Arial"/>
              <a:buChar char="•"/>
            </a:pPr>
            <a:r>
              <a:rPr b="0" i="0" lang="en" sz="1625" u="none" cap="none" strike="noStrike">
                <a:solidFill>
                  <a:srgbClr val="9A2F3E"/>
                </a:solidFill>
                <a:latin typeface="Arial"/>
                <a:ea typeface="Arial"/>
                <a:cs typeface="Arial"/>
                <a:sym typeface="Arial"/>
              </a:rPr>
              <a:t>Record observations in the organizer</a:t>
            </a:r>
            <a:endParaRPr b="0" i="0" sz="1625" u="none" cap="none" strike="noStrike">
              <a:solidFill>
                <a:schemeClr val="dk1"/>
              </a:solidFill>
              <a:latin typeface="Calibri"/>
              <a:ea typeface="Calibri"/>
              <a:cs typeface="Calibri"/>
              <a:sym typeface="Calibri"/>
            </a:endParaRPr>
          </a:p>
          <a:p>
            <a:pPr indent="-136525" lvl="0" marL="104775" marR="0" rtl="0" algn="l">
              <a:lnSpc>
                <a:spcPct val="120000"/>
              </a:lnSpc>
              <a:spcBef>
                <a:spcPts val="300"/>
              </a:spcBef>
              <a:spcAft>
                <a:spcPts val="0"/>
              </a:spcAft>
              <a:buClr>
                <a:srgbClr val="9A2F3E"/>
              </a:buClr>
              <a:buSzPts val="1625"/>
              <a:buFont typeface="Arial"/>
              <a:buChar char="•"/>
            </a:pPr>
            <a:r>
              <a:rPr b="0" i="0" lang="en" sz="1625" u="none" cap="none" strike="noStrike">
                <a:solidFill>
                  <a:srgbClr val="9A2F3E"/>
                </a:solidFill>
                <a:latin typeface="Arial"/>
                <a:ea typeface="Arial"/>
                <a:cs typeface="Arial"/>
                <a:sym typeface="Arial"/>
              </a:rPr>
              <a:t>Decide: support or refute your claim?</a:t>
            </a:r>
            <a:endParaRPr b="0" i="0" sz="1625" u="none" cap="none" strike="noStrike">
              <a:solidFill>
                <a:schemeClr val="dk1"/>
              </a:solidFill>
              <a:latin typeface="Calibri"/>
              <a:ea typeface="Calibri"/>
              <a:cs typeface="Calibri"/>
              <a:sym typeface="Calibri"/>
            </a:endParaRPr>
          </a:p>
          <a:p>
            <a:pPr indent="0" lvl="0" marL="0" marR="0" rtl="0" algn="l">
              <a:lnSpc>
                <a:spcPct val="120000"/>
              </a:lnSpc>
              <a:spcBef>
                <a:spcPts val="300"/>
              </a:spcBef>
              <a:spcAft>
                <a:spcPts val="0"/>
              </a:spcAft>
              <a:buClr>
                <a:srgbClr val="9A2F3E"/>
              </a:buClr>
              <a:buSzPts val="1125"/>
              <a:buFont typeface="Arial"/>
              <a:buNone/>
            </a:pPr>
            <a:r>
              <a:rPr b="1" i="0" lang="en" sz="1625" u="none" cap="none" strike="noStrike">
                <a:solidFill>
                  <a:srgbClr val="9A2F3E"/>
                </a:solidFill>
                <a:latin typeface="Arial"/>
                <a:ea typeface="Arial"/>
                <a:cs typeface="Arial"/>
                <a:sym typeface="Arial"/>
              </a:rPr>
              <a:t>Investigating Shape Change in Concrete</a:t>
            </a:r>
            <a:r>
              <a:rPr b="0" i="0" lang="en" sz="1625" u="none" cap="none" strike="noStrike">
                <a:solidFill>
                  <a:srgbClr val="9A2F3E"/>
                </a:solidFill>
                <a:latin typeface="Arial"/>
                <a:ea typeface="Arial"/>
                <a:cs typeface="Arial"/>
                <a:sym typeface="Arial"/>
              </a:rPr>
              <a:t> </a:t>
            </a:r>
            <a:endParaRPr b="0" i="0" sz="1625" u="none" cap="none" strike="noStrike">
              <a:solidFill>
                <a:schemeClr val="dk1"/>
              </a:solidFill>
              <a:latin typeface="Calibri"/>
              <a:ea typeface="Calibri"/>
              <a:cs typeface="Calibri"/>
              <a:sym typeface="Calibri"/>
            </a:endParaRPr>
          </a:p>
          <a:p>
            <a:pPr indent="-136525" lvl="0" marL="104775" marR="0" rtl="0" algn="l">
              <a:lnSpc>
                <a:spcPct val="120000"/>
              </a:lnSpc>
              <a:spcBef>
                <a:spcPts val="300"/>
              </a:spcBef>
              <a:spcAft>
                <a:spcPts val="0"/>
              </a:spcAft>
              <a:buClr>
                <a:srgbClr val="9A2F3E"/>
              </a:buClr>
              <a:buSzPts val="1625"/>
              <a:buFont typeface="Arial"/>
              <a:buChar char="•"/>
            </a:pPr>
            <a:r>
              <a:rPr b="0" i="0" lang="en" sz="1625" u="none" cap="none" strike="noStrike">
                <a:solidFill>
                  <a:srgbClr val="9A2F3E"/>
                </a:solidFill>
                <a:latin typeface="Arial"/>
                <a:ea typeface="Arial"/>
                <a:cs typeface="Arial"/>
                <a:sym typeface="Arial"/>
              </a:rPr>
              <a:t>Explore how shape affects materials</a:t>
            </a:r>
            <a:endParaRPr b="0" i="0" sz="1625" u="none" cap="none" strike="noStrike">
              <a:solidFill>
                <a:schemeClr val="dk1"/>
              </a:solidFill>
              <a:latin typeface="Calibri"/>
              <a:ea typeface="Calibri"/>
              <a:cs typeface="Calibri"/>
              <a:sym typeface="Calibri"/>
            </a:endParaRPr>
          </a:p>
          <a:p>
            <a:pPr indent="0" lvl="0" marL="0" marR="0" rtl="0" algn="l">
              <a:lnSpc>
                <a:spcPct val="120000"/>
              </a:lnSpc>
              <a:spcBef>
                <a:spcPts val="300"/>
              </a:spcBef>
              <a:spcAft>
                <a:spcPts val="0"/>
              </a:spcAft>
              <a:buClr>
                <a:srgbClr val="9A2F3E"/>
              </a:buClr>
              <a:buSzPts val="1125"/>
              <a:buFont typeface="Arial"/>
              <a:buNone/>
            </a:pPr>
            <a:r>
              <a:rPr b="1" i="0" lang="en" sz="1625" u="none" cap="none" strike="noStrike">
                <a:solidFill>
                  <a:srgbClr val="9A2F3E"/>
                </a:solidFill>
                <a:latin typeface="Arial"/>
                <a:ea typeface="Arial"/>
                <a:cs typeface="Arial"/>
                <a:sym typeface="Arial"/>
              </a:rPr>
              <a:t>Rewriting Claims </a:t>
            </a:r>
            <a:endParaRPr b="0" i="0" sz="1625" u="none" cap="none" strike="noStrike">
              <a:solidFill>
                <a:schemeClr val="dk1"/>
              </a:solidFill>
              <a:latin typeface="Calibri"/>
              <a:ea typeface="Calibri"/>
              <a:cs typeface="Calibri"/>
              <a:sym typeface="Calibri"/>
            </a:endParaRPr>
          </a:p>
          <a:p>
            <a:pPr indent="-136525" lvl="0" marL="104775" marR="0" rtl="0" algn="l">
              <a:lnSpc>
                <a:spcPct val="120000"/>
              </a:lnSpc>
              <a:spcBef>
                <a:spcPts val="300"/>
              </a:spcBef>
              <a:spcAft>
                <a:spcPts val="0"/>
              </a:spcAft>
              <a:buClr>
                <a:srgbClr val="9A2F3E"/>
              </a:buClr>
              <a:buSzPts val="1625"/>
              <a:buFont typeface="Arial"/>
              <a:buChar char="•"/>
            </a:pPr>
            <a:r>
              <a:rPr b="0" i="0" lang="en" sz="1625" u="none" cap="none" strike="noStrike">
                <a:solidFill>
                  <a:srgbClr val="9A2F3E"/>
                </a:solidFill>
                <a:latin typeface="Arial"/>
                <a:ea typeface="Arial"/>
                <a:cs typeface="Arial"/>
                <a:sym typeface="Arial"/>
              </a:rPr>
              <a:t>Revise your initial claim using new evidence</a:t>
            </a:r>
            <a:endParaRPr b="0" i="0" sz="1625"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63" name="Shape 263"/>
        <p:cNvGrpSpPr/>
        <p:nvPr/>
      </p:nvGrpSpPr>
      <p:grpSpPr>
        <a:xfrm>
          <a:off x="0" y="0"/>
          <a:ext cx="0" cy="0"/>
          <a:chOff x="0" y="0"/>
          <a:chExt cx="0" cy="0"/>
        </a:xfrm>
      </p:grpSpPr>
      <p:sp>
        <p:nvSpPr>
          <p:cNvPr id="264" name="Google Shape;264;p31"/>
          <p:cNvSpPr/>
          <p:nvPr/>
        </p:nvSpPr>
        <p:spPr>
          <a:xfrm>
            <a:off x="457325" y="1529600"/>
            <a:ext cx="8229600" cy="49923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1"/>
          <p:cNvSpPr txBox="1"/>
          <p:nvPr/>
        </p:nvSpPr>
        <p:spPr>
          <a:xfrm>
            <a:off x="636050" y="3084225"/>
            <a:ext cx="3441000" cy="2371500"/>
          </a:xfrm>
          <a:prstGeom prst="rect">
            <a:avLst/>
          </a:prstGeom>
          <a:noFill/>
          <a:ln>
            <a:noFill/>
          </a:ln>
        </p:spPr>
        <p:txBody>
          <a:bodyPr anchorCtr="0" anchor="t" bIns="0" lIns="0" spcFirstLastPara="1" rIns="0" wrap="square" tIns="0">
            <a:noAutofit/>
          </a:bodyPr>
          <a:lstStyle/>
          <a:p>
            <a:pPr indent="-266700" lvl="0" marL="28575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The first column lists the first 3 data sources (videos).</a:t>
            </a:r>
            <a:endParaRPr b="0" i="0" sz="2400" u="none" cap="none" strike="noStrike">
              <a:solidFill>
                <a:srgbClr val="9A2F3E"/>
              </a:solidFill>
              <a:latin typeface="Cabin Condensed"/>
              <a:ea typeface="Cabin Condensed"/>
              <a:cs typeface="Cabin Condensed"/>
              <a:sym typeface="Cabin Condensed"/>
            </a:endParaRPr>
          </a:p>
          <a:p>
            <a:pPr indent="-266700" lvl="0" marL="28575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Use the second column to record your observations.</a:t>
            </a:r>
            <a:endParaRPr b="0" i="0" sz="2400" u="none" cap="none" strike="noStrike">
              <a:solidFill>
                <a:srgbClr val="9A2F3E"/>
              </a:solidFill>
              <a:latin typeface="Cabin Condensed"/>
              <a:ea typeface="Cabin Condensed"/>
              <a:cs typeface="Cabin Condensed"/>
              <a:sym typeface="Cabin Condensed"/>
            </a:endParaRPr>
          </a:p>
          <a:p>
            <a:pPr indent="-266700" lvl="0" marL="28575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Use the third column to record whether the related observation supports or refutes your claim.</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9A2F3E"/>
              </a:solidFill>
              <a:latin typeface="Cabin Condensed"/>
              <a:ea typeface="Cabin Condensed"/>
              <a:cs typeface="Cabin Condensed"/>
              <a:sym typeface="Cabin Condensed"/>
            </a:endParaRPr>
          </a:p>
        </p:txBody>
      </p:sp>
      <p:sp>
        <p:nvSpPr>
          <p:cNvPr id="266" name="Google Shape;266;p31"/>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Preparing to Investigate Our Claims</a:t>
            </a:r>
            <a:endParaRPr b="0" i="0" sz="3200" u="none" cap="none" strike="noStrike">
              <a:solidFill>
                <a:srgbClr val="FFFFFF"/>
              </a:solidFill>
              <a:latin typeface="Boogaloo"/>
              <a:ea typeface="Boogaloo"/>
              <a:cs typeface="Boogaloo"/>
              <a:sym typeface="Boogaloo"/>
            </a:endParaRPr>
          </a:p>
        </p:txBody>
      </p:sp>
      <p:sp>
        <p:nvSpPr>
          <p:cNvPr id="267" name="Google Shape;267;p31"/>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a:t>
            </a:r>
            <a:r>
              <a:rPr lang="en" sz="1800">
                <a:solidFill>
                  <a:srgbClr val="9A2F3E"/>
                </a:solidFill>
                <a:latin typeface="Boogaloo"/>
                <a:ea typeface="Boogaloo"/>
                <a:cs typeface="Boogaloo"/>
                <a:sym typeface="Boogaloo"/>
              </a:rPr>
              <a:t>K</a:t>
            </a:r>
            <a:endParaRPr b="0" i="0" sz="1800" u="none" cap="none" strike="noStrike">
              <a:solidFill>
                <a:srgbClr val="9A2F3E"/>
              </a:solidFill>
              <a:latin typeface="Boogaloo"/>
              <a:ea typeface="Boogaloo"/>
              <a:cs typeface="Boogaloo"/>
              <a:sym typeface="Boogaloo"/>
            </a:endParaRPr>
          </a:p>
        </p:txBody>
      </p:sp>
      <p:sp>
        <p:nvSpPr>
          <p:cNvPr id="268" name="Google Shape;268;p31"/>
          <p:cNvSpPr txBox="1"/>
          <p:nvPr/>
        </p:nvSpPr>
        <p:spPr>
          <a:xfrm>
            <a:off x="1791500" y="1384869"/>
            <a:ext cx="5838600" cy="6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Claim and Observations Organizer</a:t>
            </a:r>
            <a:endParaRPr b="0" i="0" sz="3000" u="none" cap="none" strike="noStrike">
              <a:solidFill>
                <a:srgbClr val="000000"/>
              </a:solidFill>
              <a:latin typeface="Arial"/>
              <a:ea typeface="Arial"/>
              <a:cs typeface="Arial"/>
              <a:sym typeface="Arial"/>
            </a:endParaRPr>
          </a:p>
        </p:txBody>
      </p:sp>
      <p:pic>
        <p:nvPicPr>
          <p:cNvPr descr="In your notebok icon" id="269" name="Google Shape;269;p31"/>
          <p:cNvPicPr preferRelativeResize="0"/>
          <p:nvPr/>
        </p:nvPicPr>
        <p:blipFill rotWithShape="1">
          <a:blip r:embed="rId3">
            <a:alphaModFix/>
          </a:blip>
          <a:srcRect b="0" l="0" r="0" t="0"/>
          <a:stretch/>
        </p:blipFill>
        <p:spPr>
          <a:xfrm>
            <a:off x="725174" y="1748675"/>
            <a:ext cx="921421" cy="1022775"/>
          </a:xfrm>
          <a:prstGeom prst="rect">
            <a:avLst/>
          </a:prstGeom>
          <a:noFill/>
          <a:ln>
            <a:noFill/>
          </a:ln>
        </p:spPr>
      </p:pic>
      <p:graphicFrame>
        <p:nvGraphicFramePr>
          <p:cNvPr id="270" name="Google Shape;270;p31"/>
          <p:cNvGraphicFramePr/>
          <p:nvPr/>
        </p:nvGraphicFramePr>
        <p:xfrm>
          <a:off x="4176225" y="2771450"/>
          <a:ext cx="3000000" cy="3000000"/>
        </p:xfrm>
        <a:graphic>
          <a:graphicData uri="http://schemas.openxmlformats.org/drawingml/2006/table">
            <a:tbl>
              <a:tblPr>
                <a:noFill/>
                <a:tableStyleId>{E7628D3E-7637-4A1E-80F6-F0711E19C197}</a:tableStyleId>
              </a:tblPr>
              <a:tblGrid>
                <a:gridCol w="1074900"/>
                <a:gridCol w="1193675"/>
                <a:gridCol w="2114900"/>
              </a:tblGrid>
              <a:tr h="1270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FFFFFF"/>
                          </a:solidFill>
                        </a:rPr>
                        <a:t>Data source</a:t>
                      </a:r>
                      <a:endParaRPr b="1" sz="1000" u="none" cap="none" strike="noStrike">
                        <a:solidFill>
                          <a:srgbClr val="FFFFFF"/>
                        </a:solidFill>
                      </a:endParaRPr>
                    </a:p>
                  </a:txBody>
                  <a:tcPr marT="63500" marB="63500" marR="63500" marL="63500">
                    <a:lnL cap="flat" cmpd="sng" w="12700">
                      <a:solidFill>
                        <a:srgbClr val="9A2F3E"/>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9A2F3E"/>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FFFFFF"/>
                          </a:solidFill>
                        </a:rPr>
                        <a:t>Observations</a:t>
                      </a:r>
                      <a:endParaRPr b="1" sz="1000" u="none" cap="none" strike="noStrike">
                        <a:solidFill>
                          <a:srgbClr val="FFFFFF"/>
                        </a:solidFill>
                      </a:endParaRPr>
                    </a:p>
                    <a:p>
                      <a:pPr indent="0" lvl="0" marL="0" marR="0" rtl="0" algn="ctr">
                        <a:lnSpc>
                          <a:spcPct val="100000"/>
                        </a:lnSpc>
                        <a:spcBef>
                          <a:spcPts val="0"/>
                        </a:spcBef>
                        <a:spcAft>
                          <a:spcPts val="0"/>
                        </a:spcAft>
                        <a:buClr>
                          <a:srgbClr val="000000"/>
                        </a:buClr>
                        <a:buSzPts val="1000"/>
                        <a:buFont typeface="Arial"/>
                        <a:buNone/>
                      </a:pPr>
                      <a:r>
                        <a:t/>
                      </a:r>
                      <a:endParaRPr b="1" sz="1000" u="none" cap="none" strike="noStrike">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9A2F3E"/>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FFFFFF"/>
                          </a:solidFill>
                        </a:rPr>
                        <a:t>Does this support or refute your claim?</a:t>
                      </a:r>
                      <a:endParaRPr b="1" sz="1000" u="none" cap="none" strike="noStrike">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9A2F3E"/>
                    </a:solidFill>
                  </a:tcPr>
                </a:tc>
              </a:tr>
              <a:tr h="12700">
                <a:tc>
                  <a:txBody>
                    <a:bodyPr/>
                    <a:lstStyle/>
                    <a:p>
                      <a:pPr indent="0" lvl="0" marL="0" marR="0" rtl="0" algn="ctr">
                        <a:lnSpc>
                          <a:spcPct val="100000"/>
                        </a:lnSpc>
                        <a:spcBef>
                          <a:spcPts val="0"/>
                        </a:spcBef>
                        <a:spcAft>
                          <a:spcPts val="0"/>
                        </a:spcAft>
                        <a:buClr>
                          <a:srgbClr val="000000"/>
                        </a:buClr>
                        <a:buSzPts val="1100"/>
                        <a:buFont typeface="Arial"/>
                        <a:buNone/>
                      </a:pPr>
                      <a:r>
                        <a:rPr lang="en" sz="1100">
                          <a:latin typeface="Cabin"/>
                          <a:ea typeface="Cabin"/>
                          <a:cs typeface="Cabin"/>
                          <a:sym typeface="Cabin"/>
                        </a:rPr>
                        <a:t>Golf Ball collisions with glass (laser)</a:t>
                      </a:r>
                      <a:endParaRPr sz="1100" u="none" cap="none" strike="noStrike">
                        <a:latin typeface="Cabin"/>
                        <a:ea typeface="Cabin"/>
                        <a:cs typeface="Cabin"/>
                        <a:sym typeface="Cabin"/>
                      </a:endParaRPr>
                    </a:p>
                  </a:txBody>
                  <a:tcPr marT="36575" marB="36575" marR="36575" marL="36575" anchor="ctr">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Cabin"/>
                        <a:ea typeface="Cabin"/>
                        <a:cs typeface="Cabin"/>
                        <a:sym typeface="Cabin"/>
                      </a:endParaRPr>
                    </a:p>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Cabin"/>
                        <a:ea typeface="Cabin"/>
                        <a:cs typeface="Cabin"/>
                        <a:sym typeface="Cabin"/>
                      </a:endParaRPr>
                    </a:p>
                  </a:txBody>
                  <a:tcPr marT="137150" marB="137150" marR="137150" marL="13715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36575" marB="36575" marR="36575" marL="36575">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r>
              <a:tr h="12700">
                <a:tc>
                  <a:txBody>
                    <a:bodyPr/>
                    <a:lstStyle/>
                    <a:p>
                      <a:pPr indent="0" lvl="0" marL="0" marR="0" rtl="0" algn="ctr">
                        <a:lnSpc>
                          <a:spcPct val="100000"/>
                        </a:lnSpc>
                        <a:spcBef>
                          <a:spcPts val="0"/>
                        </a:spcBef>
                        <a:spcAft>
                          <a:spcPts val="0"/>
                        </a:spcAft>
                        <a:buClr>
                          <a:srgbClr val="000000"/>
                        </a:buClr>
                        <a:buSzPts val="1100"/>
                        <a:buFont typeface="Arial"/>
                        <a:buNone/>
                      </a:pPr>
                      <a:r>
                        <a:rPr lang="en" sz="1100">
                          <a:latin typeface="Cabin"/>
                          <a:ea typeface="Cabin"/>
                          <a:cs typeface="Cabin"/>
                          <a:sym typeface="Cabin"/>
                        </a:rPr>
                        <a:t>Golf ball collision with sponge (laser)</a:t>
                      </a:r>
                      <a:endParaRPr sz="1100" u="none" cap="none" strike="noStrike">
                        <a:latin typeface="Cabin"/>
                        <a:ea typeface="Cabin"/>
                        <a:cs typeface="Cabin"/>
                        <a:sym typeface="Cabin"/>
                      </a:endParaRPr>
                    </a:p>
                  </a:txBody>
                  <a:tcPr marT="36575" marB="36575" marR="36575" marL="36575" anchor="ctr">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Cabin"/>
                        <a:ea typeface="Cabin"/>
                        <a:cs typeface="Cabin"/>
                        <a:sym typeface="Cabin"/>
                      </a:endParaRPr>
                    </a:p>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Cabin"/>
                        <a:ea typeface="Cabin"/>
                        <a:cs typeface="Cabin"/>
                        <a:sym typeface="Cabin"/>
                      </a:endParaRPr>
                    </a:p>
                  </a:txBody>
                  <a:tcPr marT="137150" marB="137150" marR="137150" marL="13715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36575" marB="36575" marR="36575" marL="36575">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r>
              <a:tr h="12700">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latin typeface="Cabin"/>
                        <a:ea typeface="Cabin"/>
                        <a:cs typeface="Cabin"/>
                        <a:sym typeface="Cabin"/>
                      </a:endParaRPr>
                    </a:p>
                  </a:txBody>
                  <a:tcPr marT="36575" marB="36575" marR="36575" marL="36575" anchor="ctr">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Cabin"/>
                        <a:ea typeface="Cabin"/>
                        <a:cs typeface="Cabin"/>
                        <a:sym typeface="Cabin"/>
                      </a:endParaRPr>
                    </a:p>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Cabin"/>
                        <a:ea typeface="Cabin"/>
                        <a:cs typeface="Cabin"/>
                        <a:sym typeface="Cabin"/>
                      </a:endParaRPr>
                    </a:p>
                  </a:txBody>
                  <a:tcPr marT="137150" marB="137150" marR="137150" marL="13715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36575" marB="36575" marR="36575" marL="36575">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tcPr>
                </a:tc>
              </a:tr>
            </a:tbl>
          </a:graphicData>
        </a:graphic>
      </p:graphicFrame>
      <p:sp>
        <p:nvSpPr>
          <p:cNvPr id="271" name="Google Shape;271;p31"/>
          <p:cNvSpPr txBox="1"/>
          <p:nvPr/>
        </p:nvSpPr>
        <p:spPr>
          <a:xfrm>
            <a:off x="1646600" y="2004337"/>
            <a:ext cx="7040400" cy="548700"/>
          </a:xfrm>
          <a:prstGeom prst="rect">
            <a:avLst/>
          </a:prstGeom>
          <a:noFill/>
          <a:ln>
            <a:noFill/>
          </a:ln>
        </p:spPr>
        <p:txBody>
          <a:bodyPr anchorCtr="0" anchor="t" bIns="0" lIns="0" spcFirstLastPara="1" rIns="0" wrap="square" tIns="0">
            <a:noAutofit/>
          </a:bodyPr>
          <a:lstStyle/>
          <a:p>
            <a:pPr indent="-368300" lvl="0" marL="457200" marR="0" rtl="0" algn="l">
              <a:lnSpc>
                <a:spcPct val="100000"/>
              </a:lnSpc>
              <a:spcBef>
                <a:spcPts val="0"/>
              </a:spcBef>
              <a:spcAft>
                <a:spcPts val="0"/>
              </a:spcAft>
              <a:buClr>
                <a:srgbClr val="9A2F3E"/>
              </a:buClr>
              <a:buSzPts val="2200"/>
              <a:buFont typeface="Cabin Condensed"/>
              <a:buChar char="●"/>
            </a:pPr>
            <a:r>
              <a:rPr lang="en" sz="2400">
                <a:solidFill>
                  <a:srgbClr val="9A2F3E"/>
                </a:solidFill>
                <a:latin typeface="Cabin Condensed"/>
                <a:ea typeface="Cabin Condensed"/>
                <a:cs typeface="Cabin Condensed"/>
                <a:sym typeface="Cabin Condensed"/>
              </a:rPr>
              <a:t>Add these to your claim and organizer sheet </a:t>
            </a:r>
            <a:endParaRPr sz="2400">
              <a:solidFill>
                <a:srgbClr val="9A2F3E"/>
              </a:solidFill>
              <a:latin typeface="Cabin Condensed"/>
              <a:ea typeface="Cabin Condensed"/>
              <a:cs typeface="Cabin Condensed"/>
              <a:sym typeface="Cabin Condensed"/>
            </a:endParaRPr>
          </a:p>
          <a:p>
            <a:pPr indent="-381000" lvl="0" marL="457200" marR="0" rtl="0" algn="l">
              <a:lnSpc>
                <a:spcPct val="100000"/>
              </a:lnSpc>
              <a:spcBef>
                <a:spcPts val="0"/>
              </a:spcBef>
              <a:spcAft>
                <a:spcPts val="0"/>
              </a:spcAft>
              <a:buClr>
                <a:srgbClr val="9A2F3E"/>
              </a:buClr>
              <a:buSzPts val="2400"/>
              <a:buFont typeface="Cabin Condensed"/>
              <a:buChar char="●"/>
            </a:pPr>
            <a:r>
              <a:rPr lang="en" sz="2400">
                <a:solidFill>
                  <a:srgbClr val="9A2F3E"/>
                </a:solidFill>
                <a:latin typeface="Cabin Condensed"/>
                <a:ea typeface="Cabin Condensed"/>
                <a:cs typeface="Cabin Condensed"/>
                <a:sym typeface="Cabin Condensed"/>
              </a:rPr>
              <a:t>We will watch 2 more videos during class</a:t>
            </a:r>
            <a:endParaRPr sz="2400">
              <a:solidFill>
                <a:srgbClr val="9A2F3E"/>
              </a:solidFill>
              <a:latin typeface="Cabin Condensed"/>
              <a:ea typeface="Cabin Condensed"/>
              <a:cs typeface="Cabin Condensed"/>
              <a:sym typeface="Cabin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4" title="1.png"/>
          <p:cNvPicPr preferRelativeResize="0"/>
          <p:nvPr/>
        </p:nvPicPr>
        <p:blipFill>
          <a:blip r:embed="rId3">
            <a:alphaModFix/>
          </a:blip>
          <a:stretch>
            <a:fillRect/>
          </a:stretch>
        </p:blipFill>
        <p:spPr>
          <a:xfrm>
            <a:off x="22422" y="1566512"/>
            <a:ext cx="3153999" cy="4205348"/>
          </a:xfrm>
          <a:prstGeom prst="rect">
            <a:avLst/>
          </a:prstGeom>
          <a:noFill/>
          <a:ln>
            <a:noFill/>
          </a:ln>
        </p:spPr>
      </p:pic>
      <p:pic>
        <p:nvPicPr>
          <p:cNvPr id="64" name="Google Shape;64;p14" title="2.png"/>
          <p:cNvPicPr preferRelativeResize="0"/>
          <p:nvPr/>
        </p:nvPicPr>
        <p:blipFill>
          <a:blip r:embed="rId4">
            <a:alphaModFix/>
          </a:blip>
          <a:stretch>
            <a:fillRect/>
          </a:stretch>
        </p:blipFill>
        <p:spPr>
          <a:xfrm>
            <a:off x="3175553" y="1566500"/>
            <a:ext cx="3153999" cy="4205348"/>
          </a:xfrm>
          <a:prstGeom prst="rect">
            <a:avLst/>
          </a:prstGeom>
          <a:noFill/>
          <a:ln>
            <a:noFill/>
          </a:ln>
        </p:spPr>
      </p:pic>
      <p:pic>
        <p:nvPicPr>
          <p:cNvPr id="65" name="Google Shape;65;p14" title="3.png"/>
          <p:cNvPicPr preferRelativeResize="0"/>
          <p:nvPr/>
        </p:nvPicPr>
        <p:blipFill>
          <a:blip r:embed="rId5">
            <a:alphaModFix/>
          </a:blip>
          <a:stretch>
            <a:fillRect/>
          </a:stretch>
        </p:blipFill>
        <p:spPr>
          <a:xfrm>
            <a:off x="6107400" y="1566500"/>
            <a:ext cx="2994651" cy="4205348"/>
          </a:xfrm>
          <a:prstGeom prst="rect">
            <a:avLst/>
          </a:prstGeom>
          <a:noFill/>
          <a:ln>
            <a:noFill/>
          </a:ln>
        </p:spPr>
      </p:pic>
      <p:sp>
        <p:nvSpPr>
          <p:cNvPr id="66" name="Google Shape;66;p14"/>
          <p:cNvSpPr txBox="1"/>
          <p:nvPr/>
        </p:nvSpPr>
        <p:spPr>
          <a:xfrm>
            <a:off x="356550" y="325075"/>
            <a:ext cx="9051600" cy="1472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5900">
                <a:solidFill>
                  <a:srgbClr val="FF0000"/>
                </a:solidFill>
                <a:latin typeface="Boogaloo"/>
                <a:ea typeface="Boogaloo"/>
                <a:cs typeface="Boogaloo"/>
                <a:sym typeface="Boogaloo"/>
              </a:rPr>
              <a:t>ROUTINES/EXPECTATIONS</a:t>
            </a:r>
            <a:endParaRPr sz="5900">
              <a:solidFill>
                <a:srgbClr val="FF0000"/>
              </a:solidFill>
              <a:latin typeface="Boogaloo"/>
              <a:ea typeface="Boogaloo"/>
              <a:cs typeface="Boogaloo"/>
              <a:sym typeface="Boogaloo"/>
            </a:endParaRPr>
          </a:p>
        </p:txBody>
      </p:sp>
      <p:pic>
        <p:nvPicPr>
          <p:cNvPr id="67" name="Google Shape;67;p14" title="Screenshot from 2025-10-13 18-52-03.png"/>
          <p:cNvPicPr preferRelativeResize="0"/>
          <p:nvPr/>
        </p:nvPicPr>
        <p:blipFill>
          <a:blip r:embed="rId6">
            <a:alphaModFix/>
          </a:blip>
          <a:stretch>
            <a:fillRect/>
          </a:stretch>
        </p:blipFill>
        <p:spPr>
          <a:xfrm>
            <a:off x="1290000" y="4177575"/>
            <a:ext cx="1162500" cy="248550"/>
          </a:xfrm>
          <a:prstGeom prst="rect">
            <a:avLst/>
          </a:prstGeom>
          <a:noFill/>
          <a:ln>
            <a:noFill/>
          </a:ln>
        </p:spPr>
      </p:pic>
      <p:pic>
        <p:nvPicPr>
          <p:cNvPr id="68" name="Google Shape;68;p14" title="Screenshot from 2025-10-13 19-19-40.png"/>
          <p:cNvPicPr preferRelativeResize="0"/>
          <p:nvPr/>
        </p:nvPicPr>
        <p:blipFill>
          <a:blip r:embed="rId7">
            <a:alphaModFix/>
          </a:blip>
          <a:stretch>
            <a:fillRect/>
          </a:stretch>
        </p:blipFill>
        <p:spPr>
          <a:xfrm>
            <a:off x="8575250" y="3586475"/>
            <a:ext cx="79125" cy="128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75" name="Shape 275"/>
        <p:cNvGrpSpPr/>
        <p:nvPr/>
      </p:nvGrpSpPr>
      <p:grpSpPr>
        <a:xfrm>
          <a:off x="0" y="0"/>
          <a:ext cx="0" cy="0"/>
          <a:chOff x="0" y="0"/>
          <a:chExt cx="0" cy="0"/>
        </a:xfrm>
      </p:grpSpPr>
      <p:sp>
        <p:nvSpPr>
          <p:cNvPr id="276" name="Google Shape;276;p32"/>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Make Predictions</a:t>
            </a:r>
            <a:endParaRPr b="0" i="0" sz="3200" u="none" cap="none" strike="noStrike">
              <a:solidFill>
                <a:srgbClr val="FFFFFF"/>
              </a:solidFill>
              <a:latin typeface="Boogaloo"/>
              <a:ea typeface="Boogaloo"/>
              <a:cs typeface="Boogaloo"/>
              <a:sym typeface="Boogaloo"/>
            </a:endParaRPr>
          </a:p>
        </p:txBody>
      </p:sp>
      <p:sp>
        <p:nvSpPr>
          <p:cNvPr id="277" name="Google Shape;277;p32"/>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J</a:t>
            </a:r>
            <a:endParaRPr b="0" i="0" sz="1800" u="none" cap="none" strike="noStrike">
              <a:solidFill>
                <a:srgbClr val="9A2F3E"/>
              </a:solidFill>
              <a:latin typeface="Boogaloo"/>
              <a:ea typeface="Boogaloo"/>
              <a:cs typeface="Boogaloo"/>
              <a:sym typeface="Boogaloo"/>
            </a:endParaRPr>
          </a:p>
        </p:txBody>
      </p:sp>
      <p:sp>
        <p:nvSpPr>
          <p:cNvPr id="278" name="Google Shape;278;p32"/>
          <p:cNvSpPr/>
          <p:nvPr/>
        </p:nvSpPr>
        <p:spPr>
          <a:xfrm>
            <a:off x="457200" y="2487700"/>
            <a:ext cx="8229600" cy="40101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2"/>
          <p:cNvSpPr txBox="1"/>
          <p:nvPr/>
        </p:nvSpPr>
        <p:spPr>
          <a:xfrm>
            <a:off x="2711100" y="2838600"/>
            <a:ext cx="5899500" cy="311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Turn and Talk</a:t>
            </a:r>
            <a:endParaRPr b="0" i="0" sz="30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If we applied a contact force to a piece of glass, do you think we would see it bend or change shape before it broke? What about thick glass?</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If we applied a contact force to a piece of concrete, would you see a change in its shape before it breaks?</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p:txBody>
      </p:sp>
      <p:pic>
        <p:nvPicPr>
          <p:cNvPr descr="Turn and talk icon" id="280" name="Google Shape;280;p32"/>
          <p:cNvPicPr preferRelativeResize="0"/>
          <p:nvPr/>
        </p:nvPicPr>
        <p:blipFill rotWithShape="1">
          <a:blip r:embed="rId3">
            <a:alphaModFix/>
          </a:blip>
          <a:srcRect b="0" l="139" r="137" t="0"/>
          <a:stretch/>
        </p:blipFill>
        <p:spPr>
          <a:xfrm>
            <a:off x="968475" y="2741163"/>
            <a:ext cx="1371011" cy="1138500"/>
          </a:xfrm>
          <a:prstGeom prst="rect">
            <a:avLst/>
          </a:prstGeom>
          <a:noFill/>
          <a:ln>
            <a:noFill/>
          </a:ln>
        </p:spPr>
      </p:pic>
      <p:sp>
        <p:nvSpPr>
          <p:cNvPr id="281" name="Google Shape;281;p32"/>
          <p:cNvSpPr/>
          <p:nvPr/>
        </p:nvSpPr>
        <p:spPr>
          <a:xfrm>
            <a:off x="685800" y="1510775"/>
            <a:ext cx="7880700" cy="68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D4F53"/>
              </a:buClr>
              <a:buSzPts val="1500"/>
              <a:buFont typeface="Proxima Nova"/>
              <a:buNone/>
            </a:pPr>
            <a:r>
              <a:rPr b="0" i="0" lang="en" sz="2400" u="none" cap="none" strike="noStrike">
                <a:solidFill>
                  <a:srgbClr val="0B0B0B"/>
                </a:solidFill>
                <a:latin typeface="Cabin"/>
                <a:ea typeface="Cabin"/>
                <a:cs typeface="Cabin"/>
                <a:sym typeface="Cabin"/>
              </a:rPr>
              <a:t>We’ve seen that pushes in a collision can cause many solid objects to bend or change shape.</a:t>
            </a:r>
            <a:endParaRPr b="0" i="0" sz="2400" u="none" cap="none" strike="noStrike">
              <a:solidFill>
                <a:srgbClr val="0B0B0B"/>
              </a:solidFill>
              <a:latin typeface="Cabin"/>
              <a:ea typeface="Cabin"/>
              <a:cs typeface="Cabin"/>
              <a:sym typeface="Cabin"/>
            </a:endParaRPr>
          </a:p>
        </p:txBody>
      </p:sp>
      <p:sp>
        <p:nvSpPr>
          <p:cNvPr id="282" name="Google Shape;282;p32"/>
          <p:cNvSpPr txBox="1"/>
          <p:nvPr/>
        </p:nvSpPr>
        <p:spPr>
          <a:xfrm flipH="1" rot="-261844">
            <a:off x="201691" y="5408563"/>
            <a:ext cx="2625713" cy="1046723"/>
          </a:xfrm>
          <a:prstGeom prst="rect">
            <a:avLst/>
          </a:prstGeom>
          <a:solidFill>
            <a:srgbClr val="FFFFFF"/>
          </a:solidFill>
          <a:ln cap="flat" cmpd="sng" w="9525">
            <a:solidFill>
              <a:srgbClr val="9A2F3E"/>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9A2F3E"/>
              </a:buClr>
              <a:buSzPts val="2000"/>
              <a:buFont typeface="Cabin Condensed"/>
              <a:buChar char="➔"/>
            </a:pPr>
            <a:r>
              <a:rPr b="1" i="0" lang="en" sz="2000" u="none" cap="none" strike="noStrike">
                <a:solidFill>
                  <a:srgbClr val="980000"/>
                </a:solidFill>
                <a:latin typeface="Cabin Condensed"/>
                <a:ea typeface="Cabin Condensed"/>
                <a:cs typeface="Cabin Condensed"/>
                <a:sym typeface="Cabin Condensed"/>
              </a:rPr>
              <a:t>Be prepared to share your ideas with the whole class</a:t>
            </a:r>
            <a:r>
              <a:rPr b="0" i="0" lang="en" sz="2000" u="none" cap="none" strike="noStrike">
                <a:solidFill>
                  <a:srgbClr val="980000"/>
                </a:solidFill>
                <a:latin typeface="Cabin Condensed"/>
                <a:ea typeface="Cabin Condensed"/>
                <a:cs typeface="Cabin Condensed"/>
                <a:sym typeface="Cabin Condensed"/>
              </a:rPr>
              <a:t>.</a:t>
            </a:r>
            <a:endParaRPr b="0" i="0" sz="2000" u="none" cap="none" strike="noStrike">
              <a:solidFill>
                <a:srgbClr val="9A2F3E"/>
              </a:solidFill>
              <a:latin typeface="Cabin Condensed"/>
              <a:ea typeface="Cabin Condensed"/>
              <a:cs typeface="Cabin Condensed"/>
              <a:sym typeface="Cabin Condensed"/>
            </a:endParaRPr>
          </a:p>
        </p:txBody>
      </p:sp>
      <p:pic>
        <p:nvPicPr>
          <p:cNvPr descr="Set a timer for 3 minutes. This 3 minute timer with alarm silently counts down to 00:00 and then alerts you with a gentle alarm sound.&#10;&#10;What Is the 3 Minute Timer?&#10;If you're looking for a timer to help you stay on track with your work, a 3 minute countdown is a great option. You can use it to break up your work time into manageable chunks, and it can also help you avoid getting bogged down with one task for too long.&#10;&#10;How to Set a 3 Minute Timer&#10;There are a few different ways to set a 3 minute timer. One option is to use an online timer or a mobile app. Another option is to set a timer on your phone’s built-in clock. Whichever method you choose, be sure to set the timer in a place where you can see it easily so that you don't lose track of time.&#10;&#10;Why Should You Use This 3 Minute Alarm?&#10;This timer is perfect for work or study sessions. It's also great for any activity where you want to be sure to take a break every 3 minutes, such as cooking, laundry, or working out.&#10;&#10;Online Timer - https://timer.onlinealarmkur.com/en/" id="283" name="Google Shape;283;p32" title="3 Minute Timer">
            <a:hlinkClick r:id="rId4"/>
          </p:cNvPr>
          <p:cNvPicPr preferRelativeResize="0"/>
          <p:nvPr/>
        </p:nvPicPr>
        <p:blipFill>
          <a:blip r:embed="rId5">
            <a:alphaModFix/>
          </a:blip>
          <a:stretch>
            <a:fillRect/>
          </a:stretch>
        </p:blipFill>
        <p:spPr>
          <a:xfrm>
            <a:off x="6517833" y="2037750"/>
            <a:ext cx="2210666" cy="12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87" name="Shape 287"/>
        <p:cNvGrpSpPr/>
        <p:nvPr/>
      </p:nvGrpSpPr>
      <p:grpSpPr>
        <a:xfrm>
          <a:off x="0" y="0"/>
          <a:ext cx="0" cy="0"/>
          <a:chOff x="0" y="0"/>
          <a:chExt cx="0" cy="0"/>
        </a:xfrm>
      </p:grpSpPr>
      <p:sp>
        <p:nvSpPr>
          <p:cNvPr id="288" name="Google Shape;288;p33"/>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Laser, Sponge, and Glass Investigations</a:t>
            </a:r>
            <a:endParaRPr b="0" i="0" sz="3200" u="none" cap="none" strike="noStrike">
              <a:solidFill>
                <a:srgbClr val="FFFFFF"/>
              </a:solidFill>
              <a:latin typeface="Boogaloo"/>
              <a:ea typeface="Boogaloo"/>
              <a:cs typeface="Boogaloo"/>
              <a:sym typeface="Boogaloo"/>
            </a:endParaRPr>
          </a:p>
        </p:txBody>
      </p:sp>
      <p:sp>
        <p:nvSpPr>
          <p:cNvPr id="289" name="Google Shape;289;p33"/>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K</a:t>
            </a:r>
            <a:endParaRPr b="0" i="0" sz="1800" u="none" cap="none" strike="noStrike">
              <a:solidFill>
                <a:srgbClr val="9A2F3E"/>
              </a:solidFill>
              <a:latin typeface="Boogaloo"/>
              <a:ea typeface="Boogaloo"/>
              <a:cs typeface="Boogaloo"/>
              <a:sym typeface="Boogaloo"/>
            </a:endParaRPr>
          </a:p>
        </p:txBody>
      </p:sp>
      <p:sp>
        <p:nvSpPr>
          <p:cNvPr id="290" name="Google Shape;290;p33"/>
          <p:cNvSpPr/>
          <p:nvPr/>
        </p:nvSpPr>
        <p:spPr>
          <a:xfrm>
            <a:off x="457200" y="1524000"/>
            <a:ext cx="8229600" cy="50142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3"/>
          <p:cNvSpPr txBox="1"/>
          <p:nvPr/>
        </p:nvSpPr>
        <p:spPr>
          <a:xfrm>
            <a:off x="2645000" y="1808250"/>
            <a:ext cx="5338200" cy="548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Whole-Group Investigation </a:t>
            </a:r>
            <a:endParaRPr b="0" i="0" sz="3000" u="none" cap="none" strike="noStrike">
              <a:solidFill>
                <a:srgbClr val="9A2F3E"/>
              </a:solidFill>
              <a:latin typeface="Boogaloo"/>
              <a:ea typeface="Boogaloo"/>
              <a:cs typeface="Boogaloo"/>
              <a:sym typeface="Boogaloo"/>
            </a:endParaRPr>
          </a:p>
          <a:p>
            <a:pPr indent="0" lvl="0" marL="457200" marR="0" rtl="0" algn="l">
              <a:lnSpc>
                <a:spcPct val="100000"/>
              </a:lnSpc>
              <a:spcBef>
                <a:spcPts val="1000"/>
              </a:spcBef>
              <a:spcAft>
                <a:spcPts val="0"/>
              </a:spcAft>
              <a:buNone/>
            </a:pPr>
            <a:r>
              <a:t/>
            </a:r>
            <a:endParaRPr sz="2400">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None/>
            </a:pPr>
            <a:r>
              <a:t/>
            </a:r>
            <a:endParaRPr sz="2400">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None/>
            </a:pPr>
            <a:r>
              <a:t/>
            </a:r>
            <a:endParaRPr sz="2400">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None/>
            </a:pPr>
            <a:r>
              <a:t/>
            </a:r>
            <a:endParaRPr sz="2400">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None/>
            </a:pPr>
            <a:r>
              <a:t/>
            </a:r>
            <a:endParaRPr sz="2400">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None/>
            </a:pPr>
            <a:r>
              <a:t/>
            </a:r>
            <a:endParaRPr sz="2400">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Add these observations to the </a:t>
            </a:r>
            <a:r>
              <a:rPr lang="en" sz="2400">
                <a:solidFill>
                  <a:srgbClr val="9A2F3E"/>
                </a:solidFill>
                <a:latin typeface="Cabin Condensed"/>
                <a:ea typeface="Cabin Condensed"/>
                <a:cs typeface="Cabin Condensed"/>
                <a:sym typeface="Cabin Condensed"/>
              </a:rPr>
              <a:t>4th </a:t>
            </a:r>
            <a:r>
              <a:rPr b="0" i="0" lang="en" sz="2400" u="none" cap="none" strike="noStrike">
                <a:solidFill>
                  <a:srgbClr val="9A2F3E"/>
                </a:solidFill>
                <a:latin typeface="Cabin Condensed"/>
                <a:ea typeface="Cabin Condensed"/>
                <a:cs typeface="Cabin Condensed"/>
                <a:sym typeface="Cabin Condensed"/>
              </a:rPr>
              <a:t>row </a:t>
            </a:r>
            <a:r>
              <a:rPr lang="en" sz="2400">
                <a:solidFill>
                  <a:srgbClr val="9A2F3E"/>
                </a:solidFill>
                <a:latin typeface="Cabin Condensed"/>
                <a:ea typeface="Cabin Condensed"/>
                <a:cs typeface="Cabin Condensed"/>
                <a:sym typeface="Cabin Condensed"/>
              </a:rPr>
              <a:t>in </a:t>
            </a:r>
            <a:r>
              <a:rPr b="0" i="0" lang="en" sz="2400" u="none" cap="none" strike="noStrike">
                <a:solidFill>
                  <a:srgbClr val="9A2F3E"/>
                </a:solidFill>
                <a:latin typeface="Cabin Condensed"/>
                <a:ea typeface="Cabin Condensed"/>
                <a:cs typeface="Cabin Condensed"/>
                <a:sym typeface="Cabin Condensed"/>
              </a:rPr>
              <a:t>your data table.</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p:txBody>
      </p:sp>
      <p:pic>
        <p:nvPicPr>
          <p:cNvPr descr="With your class icon" id="292" name="Google Shape;292;p33"/>
          <p:cNvPicPr preferRelativeResize="0"/>
          <p:nvPr/>
        </p:nvPicPr>
        <p:blipFill rotWithShape="1">
          <a:blip r:embed="rId3">
            <a:alphaModFix/>
          </a:blip>
          <a:srcRect b="0" l="0" r="0" t="0"/>
          <a:stretch/>
        </p:blipFill>
        <p:spPr>
          <a:xfrm>
            <a:off x="939149" y="1808250"/>
            <a:ext cx="1212500" cy="1318200"/>
          </a:xfrm>
          <a:prstGeom prst="rect">
            <a:avLst/>
          </a:prstGeom>
          <a:noFill/>
          <a:ln>
            <a:noFill/>
          </a:ln>
        </p:spPr>
      </p:pic>
      <p:pic>
        <p:nvPicPr>
          <p:cNvPr descr="OpenSciEd (OSE) 8.1 Lesson 3 Laser, Glass, &amp; Golf Ball Demo&#10;&#10;&#10;Music by Yrii Semchyshyn from Pixabay" id="293" name="Google Shape;293;p33" title="8.1 Lesson 3 Laser, Glass, &amp; Golf Ball Demo">
            <a:hlinkClick r:id="rId4"/>
          </p:cNvPr>
          <p:cNvPicPr preferRelativeResize="0"/>
          <p:nvPr/>
        </p:nvPicPr>
        <p:blipFill>
          <a:blip r:embed="rId5">
            <a:alphaModFix/>
          </a:blip>
          <a:stretch>
            <a:fillRect/>
          </a:stretch>
        </p:blipFill>
        <p:spPr>
          <a:xfrm>
            <a:off x="2701975" y="2356950"/>
            <a:ext cx="5407150" cy="2938625"/>
          </a:xfrm>
          <a:prstGeom prst="rect">
            <a:avLst/>
          </a:prstGeom>
          <a:noFill/>
          <a:ln>
            <a:noFill/>
          </a:ln>
        </p:spPr>
      </p:pic>
      <p:sp>
        <p:nvSpPr>
          <p:cNvPr id="294" name="Google Shape;294;p33"/>
          <p:cNvSpPr txBox="1"/>
          <p:nvPr/>
        </p:nvSpPr>
        <p:spPr>
          <a:xfrm>
            <a:off x="457200" y="3809673"/>
            <a:ext cx="2187900" cy="210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Cabin Condensed"/>
                <a:ea typeface="Cabin Condensed"/>
                <a:cs typeface="Cabin Condensed"/>
                <a:sym typeface="Cabin Condensed"/>
                <a:hlinkClick r:id="rId6"/>
              </a:rPr>
              <a:t>Video A:</a:t>
            </a:r>
            <a:endParaRPr b="0" i="0" sz="2400" u="none" cap="none" strike="noStrike">
              <a:solidFill>
                <a:srgbClr val="9A2F3E"/>
              </a:solidFill>
              <a:latin typeface="Cabin Condensed"/>
              <a:ea typeface="Cabin Condensed"/>
              <a:cs typeface="Cabin Condensed"/>
              <a:sym typeface="Cabin Condensed"/>
            </a:endParaRPr>
          </a:p>
          <a:p>
            <a:pPr indent="0" lvl="0" marL="0" marR="0" rtl="0" algn="ctr">
              <a:lnSpc>
                <a:spcPct val="100000"/>
              </a:lnSpc>
              <a:spcBef>
                <a:spcPts val="0"/>
              </a:spcBef>
              <a:spcAft>
                <a:spcPts val="0"/>
              </a:spcAft>
              <a:buClr>
                <a:srgbClr val="000000"/>
              </a:buClr>
              <a:buSzPts val="2400"/>
              <a:buFont typeface="Arial"/>
              <a:buNone/>
            </a:pPr>
            <a:r>
              <a:rPr lang="en" sz="2400"/>
              <a:t>Golf Ball Collision with Glass</a:t>
            </a:r>
            <a:endParaRPr sz="2400"/>
          </a:p>
          <a:p>
            <a:pPr indent="0" lvl="0" marL="0" marR="0" rtl="0" algn="ctr">
              <a:lnSpc>
                <a:spcPct val="100000"/>
              </a:lnSpc>
              <a:spcBef>
                <a:spcPts val="0"/>
              </a:spcBef>
              <a:spcAft>
                <a:spcPts val="0"/>
              </a:spcAft>
              <a:buClr>
                <a:srgbClr val="000000"/>
              </a:buClr>
              <a:buSzPts val="2400"/>
              <a:buFont typeface="Arial"/>
              <a:buNone/>
            </a:pPr>
            <a:r>
              <a:rPr lang="en" sz="2400"/>
              <a:t>Laser Demo</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98" name="Shape 298"/>
        <p:cNvGrpSpPr/>
        <p:nvPr/>
      </p:nvGrpSpPr>
      <p:grpSpPr>
        <a:xfrm>
          <a:off x="0" y="0"/>
          <a:ext cx="0" cy="0"/>
          <a:chOff x="0" y="0"/>
          <a:chExt cx="0" cy="0"/>
        </a:xfrm>
      </p:grpSpPr>
      <p:sp>
        <p:nvSpPr>
          <p:cNvPr id="299" name="Google Shape;299;p34"/>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Laser, Sponge, and Glass Investigations</a:t>
            </a:r>
            <a:endParaRPr b="0" i="0" sz="3200" u="none" cap="none" strike="noStrike">
              <a:solidFill>
                <a:srgbClr val="FFFFFF"/>
              </a:solidFill>
              <a:latin typeface="Boogaloo"/>
              <a:ea typeface="Boogaloo"/>
              <a:cs typeface="Boogaloo"/>
              <a:sym typeface="Boogaloo"/>
            </a:endParaRPr>
          </a:p>
        </p:txBody>
      </p:sp>
      <p:sp>
        <p:nvSpPr>
          <p:cNvPr id="300" name="Google Shape;300;p34"/>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K</a:t>
            </a:r>
            <a:endParaRPr b="0" i="0" sz="1800" u="none" cap="none" strike="noStrike">
              <a:solidFill>
                <a:srgbClr val="9A2F3E"/>
              </a:solidFill>
              <a:latin typeface="Boogaloo"/>
              <a:ea typeface="Boogaloo"/>
              <a:cs typeface="Boogaloo"/>
              <a:sym typeface="Boogaloo"/>
            </a:endParaRPr>
          </a:p>
        </p:txBody>
      </p:sp>
      <p:sp>
        <p:nvSpPr>
          <p:cNvPr id="301" name="Google Shape;301;p34"/>
          <p:cNvSpPr/>
          <p:nvPr/>
        </p:nvSpPr>
        <p:spPr>
          <a:xfrm>
            <a:off x="457200" y="1524000"/>
            <a:ext cx="8229600" cy="50142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4"/>
          <p:cNvSpPr txBox="1"/>
          <p:nvPr/>
        </p:nvSpPr>
        <p:spPr>
          <a:xfrm>
            <a:off x="2645000" y="1808250"/>
            <a:ext cx="5338200" cy="548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Whole-Group Investigation </a:t>
            </a:r>
            <a:endParaRPr b="0" i="0" sz="3000" u="none" cap="none" strike="noStrike">
              <a:solidFill>
                <a:srgbClr val="9A2F3E"/>
              </a:solidFill>
              <a:latin typeface="Boogaloo"/>
              <a:ea typeface="Boogaloo"/>
              <a:cs typeface="Boogaloo"/>
              <a:sym typeface="Boogaloo"/>
            </a:endParaRPr>
          </a:p>
          <a:p>
            <a:pPr indent="0" lvl="0" marL="457200" marR="0" rtl="0" algn="l">
              <a:lnSpc>
                <a:spcPct val="100000"/>
              </a:lnSpc>
              <a:spcBef>
                <a:spcPts val="1000"/>
              </a:spcBef>
              <a:spcAft>
                <a:spcPts val="0"/>
              </a:spcAft>
              <a:buNone/>
            </a:pPr>
            <a:r>
              <a:t/>
            </a:r>
            <a:endParaRPr sz="2400">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None/>
            </a:pPr>
            <a:r>
              <a:t/>
            </a:r>
            <a:endParaRPr sz="2400">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None/>
            </a:pPr>
            <a:r>
              <a:t/>
            </a:r>
            <a:endParaRPr sz="2400">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None/>
            </a:pPr>
            <a:r>
              <a:t/>
            </a:r>
            <a:endParaRPr sz="2400">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None/>
            </a:pPr>
            <a:r>
              <a:t/>
            </a:r>
            <a:endParaRPr sz="2400">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None/>
            </a:pPr>
            <a:r>
              <a:t/>
            </a:r>
            <a:endParaRPr sz="2400">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Add these observations to the </a:t>
            </a:r>
            <a:r>
              <a:rPr lang="en" sz="2400">
                <a:solidFill>
                  <a:srgbClr val="9A2F3E"/>
                </a:solidFill>
                <a:latin typeface="Cabin Condensed"/>
                <a:ea typeface="Cabin Condensed"/>
                <a:cs typeface="Cabin Condensed"/>
                <a:sym typeface="Cabin Condensed"/>
              </a:rPr>
              <a:t>5th</a:t>
            </a:r>
            <a:r>
              <a:rPr b="0" i="0" lang="en" sz="2400" u="none" cap="none" strike="noStrike">
                <a:solidFill>
                  <a:srgbClr val="9A2F3E"/>
                </a:solidFill>
                <a:latin typeface="Cabin Condensed"/>
                <a:ea typeface="Cabin Condensed"/>
                <a:cs typeface="Cabin Condensed"/>
                <a:sym typeface="Cabin Condensed"/>
              </a:rPr>
              <a:t> row of your data table.</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p:txBody>
      </p:sp>
      <p:pic>
        <p:nvPicPr>
          <p:cNvPr descr="With your class icon" id="303" name="Google Shape;303;p34"/>
          <p:cNvPicPr preferRelativeResize="0"/>
          <p:nvPr/>
        </p:nvPicPr>
        <p:blipFill rotWithShape="1">
          <a:blip r:embed="rId3">
            <a:alphaModFix/>
          </a:blip>
          <a:srcRect b="0" l="0" r="0" t="0"/>
          <a:stretch/>
        </p:blipFill>
        <p:spPr>
          <a:xfrm>
            <a:off x="939149" y="1808250"/>
            <a:ext cx="1212500" cy="1318200"/>
          </a:xfrm>
          <a:prstGeom prst="rect">
            <a:avLst/>
          </a:prstGeom>
          <a:noFill/>
          <a:ln>
            <a:noFill/>
          </a:ln>
        </p:spPr>
      </p:pic>
      <p:sp>
        <p:nvSpPr>
          <p:cNvPr id="304" name="Google Shape;304;p34"/>
          <p:cNvSpPr txBox="1"/>
          <p:nvPr/>
        </p:nvSpPr>
        <p:spPr>
          <a:xfrm>
            <a:off x="457200" y="3809673"/>
            <a:ext cx="2187900" cy="210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Cabin Condensed"/>
                <a:ea typeface="Cabin Condensed"/>
                <a:cs typeface="Cabin Condensed"/>
                <a:sym typeface="Cabin Condensed"/>
                <a:hlinkClick r:id="rId4"/>
              </a:rPr>
              <a:t>Video </a:t>
            </a:r>
            <a:r>
              <a:rPr lang="en" sz="2400" u="sng">
                <a:solidFill>
                  <a:schemeClr val="hlink"/>
                </a:solidFill>
                <a:latin typeface="Cabin Condensed"/>
                <a:ea typeface="Cabin Condensed"/>
                <a:cs typeface="Cabin Condensed"/>
                <a:sym typeface="Cabin Condensed"/>
                <a:hlinkClick r:id="rId5"/>
              </a:rPr>
              <a:t>B</a:t>
            </a:r>
            <a:r>
              <a:rPr b="0" i="0" lang="en" sz="2400" u="sng" cap="none" strike="noStrike">
                <a:solidFill>
                  <a:schemeClr val="hlink"/>
                </a:solidFill>
                <a:latin typeface="Cabin Condensed"/>
                <a:ea typeface="Cabin Condensed"/>
                <a:cs typeface="Cabin Condensed"/>
                <a:sym typeface="Cabin Condensed"/>
                <a:hlinkClick r:id="rId6"/>
              </a:rPr>
              <a:t>:</a:t>
            </a:r>
            <a:endParaRPr b="0" i="0" sz="2400" u="none" cap="none" strike="noStrike">
              <a:solidFill>
                <a:srgbClr val="9A2F3E"/>
              </a:solidFill>
              <a:latin typeface="Cabin Condensed"/>
              <a:ea typeface="Cabin Condensed"/>
              <a:cs typeface="Cabin Condensed"/>
              <a:sym typeface="Cabin Condensed"/>
            </a:endParaRPr>
          </a:p>
          <a:p>
            <a:pPr indent="0" lvl="0" marL="0" marR="0" rtl="0" algn="ctr">
              <a:lnSpc>
                <a:spcPct val="100000"/>
              </a:lnSpc>
              <a:spcBef>
                <a:spcPts val="0"/>
              </a:spcBef>
              <a:spcAft>
                <a:spcPts val="0"/>
              </a:spcAft>
              <a:buClr>
                <a:srgbClr val="000000"/>
              </a:buClr>
              <a:buSzPts val="2400"/>
              <a:buFont typeface="Arial"/>
              <a:buNone/>
            </a:pPr>
            <a:r>
              <a:rPr lang="en" sz="2400"/>
              <a:t>Golf Ball Collision with Sponge</a:t>
            </a:r>
            <a:endParaRPr sz="2400"/>
          </a:p>
          <a:p>
            <a:pPr indent="0" lvl="0" marL="0" marR="0" rtl="0" algn="ctr">
              <a:lnSpc>
                <a:spcPct val="100000"/>
              </a:lnSpc>
              <a:spcBef>
                <a:spcPts val="0"/>
              </a:spcBef>
              <a:spcAft>
                <a:spcPts val="0"/>
              </a:spcAft>
              <a:buClr>
                <a:srgbClr val="000000"/>
              </a:buClr>
              <a:buSzPts val="2400"/>
              <a:buFont typeface="Arial"/>
              <a:buNone/>
            </a:pPr>
            <a:r>
              <a:rPr lang="en" sz="2400"/>
              <a:t>Laser Demo</a:t>
            </a:r>
            <a:endParaRPr sz="2400"/>
          </a:p>
        </p:txBody>
      </p:sp>
      <p:pic>
        <p:nvPicPr>
          <p:cNvPr descr="OpenSciEd (OSE) 8.1 Lesson 3 Laser, Sponge, &amp; Golf Ball Demo&#10;&#10;&#10;Music by Yrii Semchyshyn from Pixabay" id="305" name="Google Shape;305;p34" title="8.1 Lesson 3 Laser, Sponge, &amp; Golf Ball Demo">
            <a:hlinkClick r:id="rId7"/>
          </p:cNvPr>
          <p:cNvPicPr preferRelativeResize="0"/>
          <p:nvPr/>
        </p:nvPicPr>
        <p:blipFill>
          <a:blip r:embed="rId8">
            <a:alphaModFix/>
          </a:blip>
          <a:stretch>
            <a:fillRect/>
          </a:stretch>
        </p:blipFill>
        <p:spPr>
          <a:xfrm>
            <a:off x="2741350" y="2265100"/>
            <a:ext cx="5465550" cy="3283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09" name="Shape 309"/>
        <p:cNvGrpSpPr/>
        <p:nvPr/>
      </p:nvGrpSpPr>
      <p:grpSpPr>
        <a:xfrm>
          <a:off x="0" y="0"/>
          <a:ext cx="0" cy="0"/>
          <a:chOff x="0" y="0"/>
          <a:chExt cx="0" cy="0"/>
        </a:xfrm>
      </p:grpSpPr>
      <p:sp>
        <p:nvSpPr>
          <p:cNvPr id="310" name="Google Shape;310;p35"/>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Predictions</a:t>
            </a:r>
            <a:endParaRPr b="0" i="0" sz="3200" u="none" cap="none" strike="noStrike">
              <a:solidFill>
                <a:srgbClr val="FFFFFF"/>
              </a:solidFill>
              <a:latin typeface="Boogaloo"/>
              <a:ea typeface="Boogaloo"/>
              <a:cs typeface="Boogaloo"/>
              <a:sym typeface="Boogaloo"/>
            </a:endParaRPr>
          </a:p>
        </p:txBody>
      </p:sp>
      <p:sp>
        <p:nvSpPr>
          <p:cNvPr id="311" name="Google Shape;311;p35"/>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L</a:t>
            </a:r>
            <a:endParaRPr b="0" i="0" sz="1800" u="none" cap="none" strike="noStrike">
              <a:solidFill>
                <a:srgbClr val="9A2F3E"/>
              </a:solidFill>
              <a:latin typeface="Boogaloo"/>
              <a:ea typeface="Boogaloo"/>
              <a:cs typeface="Boogaloo"/>
              <a:sym typeface="Boogaloo"/>
            </a:endParaRPr>
          </a:p>
        </p:txBody>
      </p:sp>
      <p:sp>
        <p:nvSpPr>
          <p:cNvPr id="312" name="Google Shape;312;p35"/>
          <p:cNvSpPr/>
          <p:nvPr/>
        </p:nvSpPr>
        <p:spPr>
          <a:xfrm>
            <a:off x="533400" y="2447450"/>
            <a:ext cx="8229600" cy="40278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5"/>
          <p:cNvSpPr txBox="1"/>
          <p:nvPr/>
        </p:nvSpPr>
        <p:spPr>
          <a:xfrm>
            <a:off x="2558700" y="2603825"/>
            <a:ext cx="5930700" cy="3447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Turn and Talk</a:t>
            </a:r>
            <a:endParaRPr b="0" i="0" sz="3000" u="none" cap="none" strike="noStrike">
              <a:solidFill>
                <a:srgbClr val="9A2F3E"/>
              </a:solidFill>
              <a:latin typeface="Boogaloo"/>
              <a:ea typeface="Boogaloo"/>
              <a:cs typeface="Boogaloo"/>
              <a:sym typeface="Boogaloo"/>
            </a:endParaRPr>
          </a:p>
          <a:p>
            <a:pPr indent="-393700" lvl="0" marL="457200" marR="0" rtl="0" algn="l">
              <a:lnSpc>
                <a:spcPct val="100000"/>
              </a:lnSpc>
              <a:spcBef>
                <a:spcPts val="1000"/>
              </a:spcBef>
              <a:spcAft>
                <a:spcPts val="0"/>
              </a:spcAft>
              <a:buClr>
                <a:srgbClr val="9A2F3E"/>
              </a:buClr>
              <a:buSzPts val="2600"/>
              <a:buFont typeface="Cabin Condensed"/>
              <a:buChar char="●"/>
            </a:pPr>
            <a:r>
              <a:rPr b="0" i="0" lang="en" sz="2400" u="none" cap="none" strike="noStrike">
                <a:solidFill>
                  <a:srgbClr val="9A2F3E"/>
                </a:solidFill>
                <a:latin typeface="Cabin Condensed"/>
                <a:ea typeface="Cabin Condensed"/>
                <a:cs typeface="Cabin Condensed"/>
                <a:sym typeface="Cabin Condensed"/>
              </a:rPr>
              <a:t>Do you think that concrete would bend before it breaks when a contact force is applied to it?  </a:t>
            </a:r>
            <a:endParaRPr b="0" i="0" sz="26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a:p>
            <a:pPr indent="-381000" lvl="1"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Thumbs up = I think it will bend before it breaks.</a:t>
            </a:r>
            <a:endParaRPr b="0" i="0" sz="2400" u="none" cap="none" strike="noStrike">
              <a:solidFill>
                <a:srgbClr val="9A2F3E"/>
              </a:solidFill>
              <a:latin typeface="Cabin Condensed"/>
              <a:ea typeface="Cabin Condensed"/>
              <a:cs typeface="Cabin Condensed"/>
              <a:sym typeface="Cabin Condensed"/>
            </a:endParaRPr>
          </a:p>
          <a:p>
            <a:pPr indent="-381000" lvl="1"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Thumbs down = I think it will break, not bend.</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p:txBody>
      </p:sp>
      <p:pic>
        <p:nvPicPr>
          <p:cNvPr descr="Turn and talk icon" id="314" name="Google Shape;314;p35"/>
          <p:cNvPicPr preferRelativeResize="0"/>
          <p:nvPr/>
        </p:nvPicPr>
        <p:blipFill rotWithShape="1">
          <a:blip r:embed="rId3">
            <a:alphaModFix/>
          </a:blip>
          <a:srcRect b="0" l="139" r="137" t="0"/>
          <a:stretch/>
        </p:blipFill>
        <p:spPr>
          <a:xfrm>
            <a:off x="860900" y="2680025"/>
            <a:ext cx="1125200" cy="934384"/>
          </a:xfrm>
          <a:prstGeom prst="rect">
            <a:avLst/>
          </a:prstGeom>
          <a:noFill/>
          <a:ln>
            <a:noFill/>
          </a:ln>
        </p:spPr>
      </p:pic>
      <p:sp>
        <p:nvSpPr>
          <p:cNvPr id="315" name="Google Shape;315;p35"/>
          <p:cNvSpPr/>
          <p:nvPr/>
        </p:nvSpPr>
        <p:spPr>
          <a:xfrm>
            <a:off x="2528225" y="5181025"/>
            <a:ext cx="346500" cy="346500"/>
          </a:xfrm>
          <a:prstGeom prst="up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5"/>
          <p:cNvSpPr/>
          <p:nvPr/>
        </p:nvSpPr>
        <p:spPr>
          <a:xfrm rot="10800000">
            <a:off x="2528225" y="5790625"/>
            <a:ext cx="346500" cy="346500"/>
          </a:xfrm>
          <a:prstGeom prst="up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With your class icon" id="317" name="Google Shape;317;p35"/>
          <p:cNvPicPr preferRelativeResize="0"/>
          <p:nvPr/>
        </p:nvPicPr>
        <p:blipFill rotWithShape="1">
          <a:blip r:embed="rId4">
            <a:alphaModFix/>
          </a:blip>
          <a:srcRect b="0" l="0" r="0" t="0"/>
          <a:stretch/>
        </p:blipFill>
        <p:spPr>
          <a:xfrm>
            <a:off x="954300" y="4505050"/>
            <a:ext cx="1031800" cy="1121734"/>
          </a:xfrm>
          <a:prstGeom prst="rect">
            <a:avLst/>
          </a:prstGeom>
          <a:noFill/>
          <a:ln>
            <a:noFill/>
          </a:ln>
        </p:spPr>
      </p:pic>
      <p:sp>
        <p:nvSpPr>
          <p:cNvPr id="318" name="Google Shape;318;p35"/>
          <p:cNvSpPr txBox="1"/>
          <p:nvPr/>
        </p:nvSpPr>
        <p:spPr>
          <a:xfrm>
            <a:off x="2462400" y="4291075"/>
            <a:ext cx="4041600" cy="74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Class Predictions Poll</a:t>
            </a:r>
            <a:endParaRPr b="0" i="0" sz="800" u="none" cap="none" strike="noStrike">
              <a:solidFill>
                <a:srgbClr val="000000"/>
              </a:solidFill>
              <a:latin typeface="Arial"/>
              <a:ea typeface="Arial"/>
              <a:cs typeface="Arial"/>
              <a:sym typeface="Arial"/>
            </a:endParaRPr>
          </a:p>
        </p:txBody>
      </p:sp>
      <p:sp>
        <p:nvSpPr>
          <p:cNvPr id="319" name="Google Shape;319;p35"/>
          <p:cNvSpPr txBox="1"/>
          <p:nvPr/>
        </p:nvSpPr>
        <p:spPr>
          <a:xfrm>
            <a:off x="593275" y="1347700"/>
            <a:ext cx="7896000" cy="81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Cabin Condensed"/>
                <a:ea typeface="Cabin Condensed"/>
                <a:cs typeface="Cabin Condensed"/>
                <a:sym typeface="Cabin Condensed"/>
              </a:rPr>
              <a:t>We saw that rigid items like glass also bend when a contact force is applied to it.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23" name="Shape 323"/>
        <p:cNvGrpSpPr/>
        <p:nvPr/>
      </p:nvGrpSpPr>
      <p:grpSpPr>
        <a:xfrm>
          <a:off x="0" y="0"/>
          <a:ext cx="0" cy="0"/>
          <a:chOff x="0" y="0"/>
          <a:chExt cx="0" cy="0"/>
        </a:xfrm>
      </p:grpSpPr>
      <p:sp>
        <p:nvSpPr>
          <p:cNvPr id="324" name="Google Shape;324;p36"/>
          <p:cNvSpPr/>
          <p:nvPr/>
        </p:nvSpPr>
        <p:spPr>
          <a:xfrm>
            <a:off x="457200" y="1434250"/>
            <a:ext cx="8229600" cy="51639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6"/>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Investigating Shape Change in Concrete</a:t>
            </a:r>
            <a:endParaRPr b="0" i="0" sz="3200" u="none" cap="none" strike="noStrike">
              <a:solidFill>
                <a:srgbClr val="FFFFFF"/>
              </a:solidFill>
              <a:latin typeface="Boogaloo"/>
              <a:ea typeface="Boogaloo"/>
              <a:cs typeface="Boogaloo"/>
              <a:sym typeface="Boogaloo"/>
            </a:endParaRPr>
          </a:p>
        </p:txBody>
      </p:sp>
      <p:sp>
        <p:nvSpPr>
          <p:cNvPr id="326" name="Google Shape;326;p36"/>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M</a:t>
            </a:r>
            <a:endParaRPr b="0" i="0" sz="1800" u="none" cap="none" strike="noStrike">
              <a:solidFill>
                <a:srgbClr val="9A2F3E"/>
              </a:solidFill>
              <a:latin typeface="Boogaloo"/>
              <a:ea typeface="Boogaloo"/>
              <a:cs typeface="Boogaloo"/>
              <a:sym typeface="Boogaloo"/>
            </a:endParaRPr>
          </a:p>
        </p:txBody>
      </p:sp>
      <p:sp>
        <p:nvSpPr>
          <p:cNvPr id="327" name="Google Shape;327;p36"/>
          <p:cNvSpPr/>
          <p:nvPr/>
        </p:nvSpPr>
        <p:spPr>
          <a:xfrm>
            <a:off x="645000" y="1586975"/>
            <a:ext cx="3607500" cy="4716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D4F53"/>
              </a:buClr>
              <a:buSzPts val="1500"/>
              <a:buFont typeface="Proxima Nova"/>
              <a:buNone/>
            </a:pPr>
            <a:r>
              <a:rPr b="0" i="0" lang="en" sz="2400" u="none" cap="none" strike="noStrike">
                <a:solidFill>
                  <a:srgbClr val="9A2F3E"/>
                </a:solidFill>
                <a:latin typeface="Cabin"/>
                <a:ea typeface="Cabin"/>
                <a:cs typeface="Cabin"/>
                <a:sym typeface="Cabin"/>
              </a:rPr>
              <a:t>This photo shows one way that engineers test to see what will happen to an object as more force is applied.  </a:t>
            </a:r>
            <a:endParaRPr b="0" i="0" sz="2400" u="none" cap="none" strike="noStrike">
              <a:solidFill>
                <a:srgbClr val="9A2F3E"/>
              </a:solidFill>
              <a:latin typeface="Cabin"/>
              <a:ea typeface="Cabin"/>
              <a:cs typeface="Cabin"/>
              <a:sym typeface="Cabin"/>
            </a:endParaRPr>
          </a:p>
          <a:p>
            <a:pPr indent="0" lvl="0" marL="0" marR="0" rtl="0" algn="l">
              <a:lnSpc>
                <a:spcPct val="100000"/>
              </a:lnSpc>
              <a:spcBef>
                <a:spcPts val="1000"/>
              </a:spcBef>
              <a:spcAft>
                <a:spcPts val="0"/>
              </a:spcAft>
              <a:buClr>
                <a:srgbClr val="4D4F53"/>
              </a:buClr>
              <a:buSzPts val="1500"/>
              <a:buFont typeface="Proxima Nova"/>
              <a:buNone/>
            </a:pPr>
            <a:r>
              <a:rPr b="0" i="0" lang="en" sz="2400" u="none" cap="none" strike="noStrike">
                <a:solidFill>
                  <a:srgbClr val="9A2F3E"/>
                </a:solidFill>
                <a:latin typeface="Cabin"/>
                <a:ea typeface="Cabin"/>
                <a:cs typeface="Cabin"/>
                <a:sym typeface="Cabin"/>
              </a:rPr>
              <a:t>In this video, engineers are conducting this test on a large concrete bridge joint. They increase the amount of downward force they are applying to the top of the beam to see how it will respond. </a:t>
            </a:r>
            <a:endParaRPr b="0" i="0" sz="2400" u="none" cap="none" strike="noStrike">
              <a:solidFill>
                <a:srgbClr val="9A2F3E"/>
              </a:solidFill>
              <a:latin typeface="Cabin"/>
              <a:ea typeface="Cabin"/>
              <a:cs typeface="Cabin"/>
              <a:sym typeface="Cabin"/>
            </a:endParaRPr>
          </a:p>
          <a:p>
            <a:pPr indent="0" lvl="0" marL="0" marR="0" rtl="0" algn="l">
              <a:lnSpc>
                <a:spcPct val="100000"/>
              </a:lnSpc>
              <a:spcBef>
                <a:spcPts val="0"/>
              </a:spcBef>
              <a:spcAft>
                <a:spcPts val="0"/>
              </a:spcAft>
              <a:buClr>
                <a:srgbClr val="4D4F53"/>
              </a:buClr>
              <a:buSzPts val="1500"/>
              <a:buFont typeface="Proxima Nova"/>
              <a:buNone/>
            </a:pPr>
            <a:r>
              <a:t/>
            </a:r>
            <a:endParaRPr b="0" i="0" sz="2400" u="none" cap="none" strike="noStrike">
              <a:solidFill>
                <a:srgbClr val="9A2F3E"/>
              </a:solidFill>
              <a:latin typeface="Cabin"/>
              <a:ea typeface="Cabin"/>
              <a:cs typeface="Cabin"/>
              <a:sym typeface="Cabin"/>
            </a:endParaRPr>
          </a:p>
        </p:txBody>
      </p:sp>
      <p:sp>
        <p:nvSpPr>
          <p:cNvPr id="328" name="Google Shape;328;p36"/>
          <p:cNvSpPr txBox="1"/>
          <p:nvPr/>
        </p:nvSpPr>
        <p:spPr>
          <a:xfrm>
            <a:off x="4720600" y="5103300"/>
            <a:ext cx="3517500" cy="49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200" u="none" cap="none" strike="noStrike">
                <a:solidFill>
                  <a:srgbClr val="000000"/>
                </a:solidFill>
                <a:latin typeface="Cabin"/>
                <a:ea typeface="Cabin"/>
                <a:cs typeface="Cabin"/>
                <a:sym typeface="Cabin"/>
              </a:rPr>
              <a:t>Image from</a:t>
            </a:r>
            <a:r>
              <a:rPr b="0" i="0" lang="en" sz="1200" u="none" cap="none" strike="noStrike">
                <a:solidFill>
                  <a:srgbClr val="9A2F3E"/>
                </a:solidFill>
                <a:latin typeface="Cabin"/>
                <a:ea typeface="Cabin"/>
                <a:cs typeface="Cabin"/>
                <a:sym typeface="Cabin"/>
              </a:rPr>
              <a:t> </a:t>
            </a:r>
            <a:r>
              <a:rPr b="0" i="0" lang="en" sz="1200" u="sng" cap="none" strike="noStrike">
                <a:solidFill>
                  <a:schemeClr val="hlink"/>
                </a:solidFill>
                <a:latin typeface="Cabin"/>
                <a:ea typeface="Cabin"/>
                <a:cs typeface="Cabin"/>
                <a:sym typeface="Cabin"/>
                <a:hlinkClick r:id="rId3"/>
              </a:rPr>
              <a:t>video of Double Tee Bridge Joint</a:t>
            </a:r>
            <a:r>
              <a:rPr b="0" i="0" lang="en" sz="1200" u="none" cap="none" strike="noStrike">
                <a:solidFill>
                  <a:srgbClr val="000000"/>
                </a:solidFill>
                <a:latin typeface="Cabin"/>
                <a:ea typeface="Cabin"/>
                <a:cs typeface="Cabin"/>
                <a:sym typeface="Cabin"/>
              </a:rPr>
              <a:t> at South Dakota State University</a:t>
            </a:r>
            <a:r>
              <a:rPr b="0" i="0" lang="en" sz="1100" u="none" cap="none" strike="noStrike">
                <a:solidFill>
                  <a:schemeClr val="dk1"/>
                </a:solidFill>
                <a:latin typeface="Cabin"/>
                <a:ea typeface="Cabin"/>
                <a:cs typeface="Cabin"/>
                <a:sym typeface="Cabin"/>
              </a:rPr>
              <a:t> </a:t>
            </a:r>
            <a:endParaRPr b="0" i="0" sz="1600" u="none" cap="none" strike="noStrike">
              <a:solidFill>
                <a:srgbClr val="9A2F3E"/>
              </a:solidFill>
              <a:latin typeface="Cabin"/>
              <a:ea typeface="Cabin"/>
              <a:cs typeface="Cabin"/>
              <a:sym typeface="Cabin"/>
            </a:endParaRPr>
          </a:p>
        </p:txBody>
      </p:sp>
      <p:sp>
        <p:nvSpPr>
          <p:cNvPr id="329" name="Google Shape;329;p36"/>
          <p:cNvSpPr txBox="1"/>
          <p:nvPr/>
        </p:nvSpPr>
        <p:spPr>
          <a:xfrm>
            <a:off x="4042900" y="4276775"/>
            <a:ext cx="4804800" cy="26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Cabin"/>
                <a:ea typeface="Cabin"/>
                <a:cs typeface="Cabin"/>
                <a:sym typeface="Cabin"/>
              </a:rPr>
              <a:t>Dr. Mostafa Tazrv, Assistant Professor, Department of Civil Env. Engineering, South Dakota State University.</a:t>
            </a:r>
            <a:endParaRPr b="0" i="0" sz="800" u="none" cap="none" strike="noStrike">
              <a:solidFill>
                <a:srgbClr val="000000"/>
              </a:solidFill>
              <a:latin typeface="Cabin"/>
              <a:ea typeface="Cabin"/>
              <a:cs typeface="Cabin"/>
              <a:sym typeface="Cabin"/>
            </a:endParaRPr>
          </a:p>
        </p:txBody>
      </p:sp>
      <p:pic>
        <p:nvPicPr>
          <p:cNvPr descr="Strength Testing of Concrete Double-Tee Bridge Beam.&#10;This video is part of the OpenSciEd Middle School Science Curriculum. For more information and to find the entire curriculum, visit www.openscied.org. Video by Dr. Mostafa Tazrv, Assistant Professor, Department of Civil Env. Engineering, South Dakota State University. CC BY-4.0." id="330" name="Google Shape;330;p36" title="Strength Testing of Concrete Bridge - Lesson 3, Unit 8.1 Contact Forces">
            <a:hlinkClick r:id="rId4"/>
          </p:cNvPr>
          <p:cNvPicPr preferRelativeResize="0"/>
          <p:nvPr/>
        </p:nvPicPr>
        <p:blipFill>
          <a:blip r:embed="rId5">
            <a:alphaModFix/>
          </a:blip>
          <a:stretch>
            <a:fillRect/>
          </a:stretch>
        </p:blipFill>
        <p:spPr>
          <a:xfrm>
            <a:off x="4176225" y="1586975"/>
            <a:ext cx="4386125" cy="2774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34" name="Shape 334"/>
        <p:cNvGrpSpPr/>
        <p:nvPr/>
      </p:nvGrpSpPr>
      <p:grpSpPr>
        <a:xfrm>
          <a:off x="0" y="0"/>
          <a:ext cx="0" cy="0"/>
          <a:chOff x="0" y="0"/>
          <a:chExt cx="0" cy="0"/>
        </a:xfrm>
      </p:grpSpPr>
      <p:sp>
        <p:nvSpPr>
          <p:cNvPr id="335" name="Google Shape;335;p37"/>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Boogaloo"/>
              <a:ea typeface="Boogaloo"/>
              <a:cs typeface="Boogaloo"/>
              <a:sym typeface="Boogaloo"/>
            </a:endParaRPr>
          </a:p>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Arguing from Evidence</a:t>
            </a:r>
            <a:endParaRPr b="0" i="0" sz="3200" u="none" cap="none" strike="noStrike">
              <a:solidFill>
                <a:srgbClr val="FFFFFF"/>
              </a:solidFill>
              <a:latin typeface="Boogaloo"/>
              <a:ea typeface="Boogaloo"/>
              <a:cs typeface="Boogaloo"/>
              <a:sym typeface="Boogaloo"/>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Boogaloo"/>
              <a:ea typeface="Boogaloo"/>
              <a:cs typeface="Boogaloo"/>
              <a:sym typeface="Boogaloo"/>
            </a:endParaRPr>
          </a:p>
        </p:txBody>
      </p:sp>
      <p:sp>
        <p:nvSpPr>
          <p:cNvPr id="336" name="Google Shape;336;p37"/>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N</a:t>
            </a:r>
            <a:endParaRPr b="0" i="0" sz="1800" u="none" cap="none" strike="noStrike">
              <a:solidFill>
                <a:srgbClr val="9A2F3E"/>
              </a:solidFill>
              <a:latin typeface="Boogaloo"/>
              <a:ea typeface="Boogaloo"/>
              <a:cs typeface="Boogaloo"/>
              <a:sym typeface="Boogaloo"/>
            </a:endParaRPr>
          </a:p>
        </p:txBody>
      </p:sp>
      <p:sp>
        <p:nvSpPr>
          <p:cNvPr id="337" name="Google Shape;337;p37"/>
          <p:cNvSpPr/>
          <p:nvPr/>
        </p:nvSpPr>
        <p:spPr>
          <a:xfrm>
            <a:off x="457200" y="1447800"/>
            <a:ext cx="8165700" cy="51411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ssessment icon" id="338" name="Google Shape;338;p37"/>
          <p:cNvPicPr preferRelativeResize="0"/>
          <p:nvPr/>
        </p:nvPicPr>
        <p:blipFill rotWithShape="1">
          <a:blip r:embed="rId3">
            <a:alphaModFix/>
          </a:blip>
          <a:srcRect b="1275" l="0" r="0" t="1286"/>
          <a:stretch/>
        </p:blipFill>
        <p:spPr>
          <a:xfrm>
            <a:off x="8568000" y="47338"/>
            <a:ext cx="548200" cy="453975"/>
          </a:xfrm>
          <a:prstGeom prst="rect">
            <a:avLst/>
          </a:prstGeom>
          <a:noFill/>
          <a:ln>
            <a:noFill/>
          </a:ln>
        </p:spPr>
      </p:pic>
      <p:pic>
        <p:nvPicPr>
          <p:cNvPr descr="On your own icon" id="339" name="Google Shape;339;p37"/>
          <p:cNvPicPr preferRelativeResize="0"/>
          <p:nvPr/>
        </p:nvPicPr>
        <p:blipFill rotWithShape="1">
          <a:blip r:embed="rId4">
            <a:alphaModFix/>
          </a:blip>
          <a:srcRect b="0" l="0" r="0" t="0"/>
          <a:stretch/>
        </p:blipFill>
        <p:spPr>
          <a:xfrm>
            <a:off x="961188" y="1813500"/>
            <a:ext cx="824425" cy="968425"/>
          </a:xfrm>
          <a:prstGeom prst="rect">
            <a:avLst/>
          </a:prstGeom>
          <a:noFill/>
          <a:ln>
            <a:noFill/>
          </a:ln>
        </p:spPr>
      </p:pic>
      <p:sp>
        <p:nvSpPr>
          <p:cNvPr id="340" name="Google Shape;340;p37"/>
          <p:cNvSpPr txBox="1"/>
          <p:nvPr/>
        </p:nvSpPr>
        <p:spPr>
          <a:xfrm>
            <a:off x="2104900" y="1661100"/>
            <a:ext cx="5785500" cy="174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In Your Notebook</a:t>
            </a:r>
            <a:endParaRPr b="0" i="0" sz="30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Rewrite your original claim.</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Cabin Condensed"/>
                <a:ea typeface="Cabin Condensed"/>
                <a:cs typeface="Cabin Condensed"/>
                <a:sym typeface="Cabin Condensed"/>
              </a:rPr>
              <a:t> </a:t>
            </a:r>
            <a:endParaRPr b="0" i="0" sz="3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9A2F3E"/>
              </a:solidFill>
              <a:latin typeface="Cabin Condensed"/>
              <a:ea typeface="Cabin Condensed"/>
              <a:cs typeface="Cabin Condensed"/>
              <a:sym typeface="Cabin Condensed"/>
            </a:endParaRPr>
          </a:p>
        </p:txBody>
      </p:sp>
      <p:sp>
        <p:nvSpPr>
          <p:cNvPr id="341" name="Google Shape;341;p37"/>
          <p:cNvSpPr txBox="1"/>
          <p:nvPr/>
        </p:nvSpPr>
        <p:spPr>
          <a:xfrm>
            <a:off x="776400" y="3284775"/>
            <a:ext cx="7591200" cy="264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Record your answers to these questions:</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1000"/>
              </a:spcBef>
              <a:spcAft>
                <a:spcPts val="0"/>
              </a:spcAft>
              <a:buClr>
                <a:srgbClr val="000000"/>
              </a:buClr>
              <a:buSzPts val="1000"/>
              <a:buFont typeface="Arial"/>
              <a:buNone/>
            </a:pPr>
            <a:r>
              <a:t/>
            </a:r>
            <a:endParaRPr b="0" i="0" sz="10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Do the data support or refute your original claim?</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How does the evidence from our investigations help support or refute your original claim?</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1400"/>
              <a:buFont typeface="Arial"/>
              <a:buNone/>
            </a:pPr>
            <a:r>
              <a:t/>
            </a:r>
            <a:endParaRPr b="0" i="0" sz="1400" u="none" cap="none" strike="noStrike">
              <a:solidFill>
                <a:srgbClr val="000000"/>
              </a:solidFill>
              <a:latin typeface="Boogaloo"/>
              <a:ea typeface="Boogaloo"/>
              <a:cs typeface="Boogaloo"/>
              <a:sym typeface="Boogalo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45" name="Shape 345"/>
        <p:cNvGrpSpPr/>
        <p:nvPr/>
      </p:nvGrpSpPr>
      <p:grpSpPr>
        <a:xfrm>
          <a:off x="0" y="0"/>
          <a:ext cx="0" cy="0"/>
          <a:chOff x="0" y="0"/>
          <a:chExt cx="0" cy="0"/>
        </a:xfrm>
      </p:grpSpPr>
      <p:sp>
        <p:nvSpPr>
          <p:cNvPr id="346" name="Google Shape;346;p38"/>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Predictions</a:t>
            </a:r>
            <a:endParaRPr b="0" i="0" sz="3200" u="none" cap="none" strike="noStrike">
              <a:solidFill>
                <a:srgbClr val="FFFFFF"/>
              </a:solidFill>
              <a:latin typeface="Boogaloo"/>
              <a:ea typeface="Boogaloo"/>
              <a:cs typeface="Boogaloo"/>
              <a:sym typeface="Boogaloo"/>
            </a:endParaRPr>
          </a:p>
        </p:txBody>
      </p:sp>
      <p:sp>
        <p:nvSpPr>
          <p:cNvPr id="347" name="Google Shape;347;p38"/>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P</a:t>
            </a:r>
            <a:endParaRPr b="0" i="0" sz="1800" u="none" cap="none" strike="noStrike">
              <a:solidFill>
                <a:srgbClr val="9A2F3E"/>
              </a:solidFill>
              <a:latin typeface="Boogaloo"/>
              <a:ea typeface="Boogaloo"/>
              <a:cs typeface="Boogaloo"/>
              <a:sym typeface="Boogaloo"/>
            </a:endParaRPr>
          </a:p>
        </p:txBody>
      </p:sp>
      <p:sp>
        <p:nvSpPr>
          <p:cNvPr id="348" name="Google Shape;348;p38"/>
          <p:cNvSpPr/>
          <p:nvPr/>
        </p:nvSpPr>
        <p:spPr>
          <a:xfrm>
            <a:off x="457200" y="1525875"/>
            <a:ext cx="8229600" cy="50685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8"/>
          <p:cNvSpPr txBox="1"/>
          <p:nvPr/>
        </p:nvSpPr>
        <p:spPr>
          <a:xfrm>
            <a:off x="2193900" y="1737300"/>
            <a:ext cx="5991600" cy="3268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Take Another Poll</a:t>
            </a:r>
            <a:endParaRPr b="0" i="0" sz="30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Do you think that the concrete beam began to deform with a small amount of contact force at the start of the test or did it take a lot more force to start bending it?</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Let’s take a poll--give a thumbs up or down.</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Clr>
                <a:srgbClr val="000000"/>
              </a:buClr>
              <a:buSzPts val="1200"/>
              <a:buFont typeface="Arial"/>
              <a:buNone/>
            </a:pPr>
            <a:r>
              <a:rPr b="0" i="0" lang="en" sz="1200" u="none" cap="none" strike="noStrike">
                <a:solidFill>
                  <a:srgbClr val="9A2F3E"/>
                </a:solidFill>
                <a:latin typeface="Cabin Condensed"/>
                <a:ea typeface="Cabin Condensed"/>
                <a:cs typeface="Cabin Condensed"/>
                <a:sym typeface="Cabin Condensed"/>
              </a:rPr>
              <a:t> </a:t>
            </a:r>
            <a:endParaRPr b="0" i="0" sz="1200" u="none" cap="none" strike="noStrike">
              <a:solidFill>
                <a:srgbClr val="9A2F3E"/>
              </a:solidFill>
              <a:latin typeface="Cabin Condensed"/>
              <a:ea typeface="Cabin Condensed"/>
              <a:cs typeface="Cabin Condensed"/>
              <a:sym typeface="Cabin Condensed"/>
            </a:endParaRPr>
          </a:p>
          <a:p>
            <a:pPr indent="-355600" lvl="1" marL="914400" marR="0" rtl="0" algn="l">
              <a:lnSpc>
                <a:spcPct val="100000"/>
              </a:lnSpc>
              <a:spcBef>
                <a:spcPts val="0"/>
              </a:spcBef>
              <a:spcAft>
                <a:spcPts val="0"/>
              </a:spcAft>
              <a:buClr>
                <a:srgbClr val="9A2F3E"/>
              </a:buClr>
              <a:buSzPts val="2000"/>
              <a:buFont typeface="Cabin Condensed"/>
              <a:buChar char="○"/>
            </a:pPr>
            <a:r>
              <a:rPr b="0" i="0" lang="en" sz="2000" u="none" cap="none" strike="noStrike">
                <a:solidFill>
                  <a:srgbClr val="9A2F3E"/>
                </a:solidFill>
                <a:latin typeface="Cabin Condensed"/>
                <a:ea typeface="Cabin Condensed"/>
                <a:cs typeface="Cabin Condensed"/>
                <a:sym typeface="Cabin Condensed"/>
              </a:rPr>
              <a:t>Thumbs up = It started bending with a small amount of contact force.</a:t>
            </a:r>
            <a:endParaRPr b="0" i="0" sz="2000" u="none" cap="none" strike="noStrike">
              <a:solidFill>
                <a:srgbClr val="9A2F3E"/>
              </a:solidFill>
              <a:latin typeface="Cabin Condensed"/>
              <a:ea typeface="Cabin Condensed"/>
              <a:cs typeface="Cabin Condensed"/>
              <a:sym typeface="Cabin Condensed"/>
            </a:endParaRPr>
          </a:p>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355600" lvl="1" marL="914400" marR="0" rtl="0" algn="l">
              <a:lnSpc>
                <a:spcPct val="100000"/>
              </a:lnSpc>
              <a:spcBef>
                <a:spcPts val="0"/>
              </a:spcBef>
              <a:spcAft>
                <a:spcPts val="0"/>
              </a:spcAft>
              <a:buClr>
                <a:srgbClr val="9A2F3E"/>
              </a:buClr>
              <a:buSzPts val="2000"/>
              <a:buFont typeface="Cabin Condensed"/>
              <a:buChar char="○"/>
            </a:pPr>
            <a:r>
              <a:rPr b="0" i="0" lang="en" sz="2000" u="none" cap="none" strike="noStrike">
                <a:solidFill>
                  <a:srgbClr val="9A2F3E"/>
                </a:solidFill>
                <a:latin typeface="Cabin Condensed"/>
                <a:ea typeface="Cabin Condensed"/>
                <a:cs typeface="Cabin Condensed"/>
                <a:sym typeface="Cabin Condensed"/>
              </a:rPr>
              <a:t>Thumbs down = It didn’t start bending with a small amount of contact force to it; it needed more force before it started bending.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p:txBody>
      </p:sp>
      <p:sp>
        <p:nvSpPr>
          <p:cNvPr id="350" name="Google Shape;350;p38"/>
          <p:cNvSpPr/>
          <p:nvPr/>
        </p:nvSpPr>
        <p:spPr>
          <a:xfrm>
            <a:off x="2650950" y="4635450"/>
            <a:ext cx="346500" cy="346500"/>
          </a:xfrm>
          <a:prstGeom prst="up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8"/>
          <p:cNvSpPr/>
          <p:nvPr/>
        </p:nvSpPr>
        <p:spPr>
          <a:xfrm rot="10800000">
            <a:off x="2650950" y="5551575"/>
            <a:ext cx="346500" cy="346500"/>
          </a:xfrm>
          <a:prstGeom prst="up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With your class icon" id="352" name="Google Shape;352;p38"/>
          <p:cNvPicPr preferRelativeResize="0"/>
          <p:nvPr/>
        </p:nvPicPr>
        <p:blipFill rotWithShape="1">
          <a:blip r:embed="rId3">
            <a:alphaModFix/>
          </a:blip>
          <a:srcRect b="0" l="0" r="0" t="0"/>
          <a:stretch/>
        </p:blipFill>
        <p:spPr>
          <a:xfrm>
            <a:off x="823825" y="1910150"/>
            <a:ext cx="1065475" cy="1158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56" name="Shape 356"/>
        <p:cNvGrpSpPr/>
        <p:nvPr/>
      </p:nvGrpSpPr>
      <p:grpSpPr>
        <a:xfrm>
          <a:off x="0" y="0"/>
          <a:ext cx="0" cy="0"/>
          <a:chOff x="0" y="0"/>
          <a:chExt cx="0" cy="0"/>
        </a:xfrm>
      </p:grpSpPr>
      <p:sp>
        <p:nvSpPr>
          <p:cNvPr id="357" name="Google Shape;357;p39"/>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Predictions</a:t>
            </a:r>
            <a:endParaRPr b="0" i="0" sz="3200" u="none" cap="none" strike="noStrike">
              <a:solidFill>
                <a:srgbClr val="FFFFFF"/>
              </a:solidFill>
              <a:latin typeface="Boogaloo"/>
              <a:ea typeface="Boogaloo"/>
              <a:cs typeface="Boogaloo"/>
              <a:sym typeface="Boogaloo"/>
            </a:endParaRPr>
          </a:p>
        </p:txBody>
      </p:sp>
      <p:sp>
        <p:nvSpPr>
          <p:cNvPr id="358" name="Google Shape;358;p39"/>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Q</a:t>
            </a:r>
            <a:endParaRPr b="0" i="0" sz="1800" u="none" cap="none" strike="noStrike">
              <a:solidFill>
                <a:srgbClr val="9A2F3E"/>
              </a:solidFill>
              <a:latin typeface="Boogaloo"/>
              <a:ea typeface="Boogaloo"/>
              <a:cs typeface="Boogaloo"/>
              <a:sym typeface="Boogaloo"/>
            </a:endParaRPr>
          </a:p>
        </p:txBody>
      </p:sp>
      <p:sp>
        <p:nvSpPr>
          <p:cNvPr id="359" name="Google Shape;359;p39"/>
          <p:cNvSpPr/>
          <p:nvPr/>
        </p:nvSpPr>
        <p:spPr>
          <a:xfrm>
            <a:off x="457200" y="1580025"/>
            <a:ext cx="8229600" cy="40908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9"/>
          <p:cNvSpPr txBox="1"/>
          <p:nvPr/>
        </p:nvSpPr>
        <p:spPr>
          <a:xfrm>
            <a:off x="2330100" y="1889700"/>
            <a:ext cx="5703000" cy="166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Turn and Talk</a:t>
            </a:r>
            <a:endParaRPr b="0" i="0" sz="18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Do you think applying </a:t>
            </a:r>
            <a:r>
              <a:rPr b="1" i="0" lang="en" sz="2400" u="none" cap="none" strike="noStrike">
                <a:solidFill>
                  <a:srgbClr val="9A2F3E"/>
                </a:solidFill>
                <a:latin typeface="Cabin Condensed"/>
                <a:ea typeface="Cabin Condensed"/>
                <a:cs typeface="Cabin Condensed"/>
                <a:sym typeface="Cabin Condensed"/>
              </a:rPr>
              <a:t>any amount</a:t>
            </a:r>
            <a:r>
              <a:rPr b="0" i="0" lang="en" sz="2400" u="none" cap="none" strike="noStrike">
                <a:solidFill>
                  <a:srgbClr val="9A2F3E"/>
                </a:solidFill>
                <a:latin typeface="Cabin Condensed"/>
                <a:ea typeface="Cabin Condensed"/>
                <a:cs typeface="Cabin Condensed"/>
                <a:sym typeface="Cabin Condensed"/>
              </a:rPr>
              <a:t> of force to </a:t>
            </a:r>
            <a:r>
              <a:rPr b="1" i="0" lang="en" sz="2400" u="none" cap="none" strike="noStrike">
                <a:solidFill>
                  <a:srgbClr val="9A2F3E"/>
                </a:solidFill>
                <a:latin typeface="Cabin Condensed"/>
                <a:ea typeface="Cabin Condensed"/>
                <a:cs typeface="Cabin Condensed"/>
                <a:sym typeface="Cabin Condensed"/>
              </a:rPr>
              <a:t>any solid object </a:t>
            </a:r>
            <a:r>
              <a:rPr b="0" i="0" lang="en" sz="2400" u="none" cap="none" strike="noStrike">
                <a:solidFill>
                  <a:srgbClr val="9A2F3E"/>
                </a:solidFill>
                <a:latin typeface="Cabin Condensed"/>
                <a:ea typeface="Cabin Condensed"/>
                <a:cs typeface="Cabin Condensed"/>
                <a:sym typeface="Cabin Condensed"/>
              </a:rPr>
              <a:t>would cause it to bend?</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How could we design an investigation like the engineers did with the concrete beam test to figure out if any amount of force would cause any solid object to start bending or change shape?</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p:txBody>
      </p:sp>
      <p:pic>
        <p:nvPicPr>
          <p:cNvPr descr="Turn and talk icon" id="361" name="Google Shape;361;p39"/>
          <p:cNvPicPr preferRelativeResize="0"/>
          <p:nvPr/>
        </p:nvPicPr>
        <p:blipFill rotWithShape="1">
          <a:blip r:embed="rId3">
            <a:alphaModFix/>
          </a:blip>
          <a:srcRect b="0" l="139" r="137" t="0"/>
          <a:stretch/>
        </p:blipFill>
        <p:spPr>
          <a:xfrm>
            <a:off x="735400" y="1889700"/>
            <a:ext cx="1245350" cy="1034150"/>
          </a:xfrm>
          <a:prstGeom prst="rect">
            <a:avLst/>
          </a:prstGeom>
          <a:noFill/>
          <a:ln>
            <a:noFill/>
          </a:ln>
        </p:spPr>
      </p:pic>
      <p:sp>
        <p:nvSpPr>
          <p:cNvPr id="362" name="Google Shape;362;p39"/>
          <p:cNvSpPr txBox="1"/>
          <p:nvPr/>
        </p:nvSpPr>
        <p:spPr>
          <a:xfrm flipH="1" rot="59881">
            <a:off x="5234248" y="5390794"/>
            <a:ext cx="3324204" cy="808323"/>
          </a:xfrm>
          <a:prstGeom prst="rect">
            <a:avLst/>
          </a:prstGeom>
          <a:solidFill>
            <a:srgbClr val="FFFFFF"/>
          </a:solidFill>
          <a:ln cap="flat" cmpd="sng" w="9525">
            <a:solidFill>
              <a:srgbClr val="9A2F3E"/>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9A2F3E"/>
              </a:buClr>
              <a:buSzPts val="2000"/>
              <a:buFont typeface="Cabin Condensed"/>
              <a:buChar char="➔"/>
            </a:pPr>
            <a:r>
              <a:rPr b="1" i="0" lang="en" sz="2000" u="none" cap="none" strike="noStrike">
                <a:solidFill>
                  <a:srgbClr val="980000"/>
                </a:solidFill>
                <a:latin typeface="Cabin Condensed"/>
                <a:ea typeface="Cabin Condensed"/>
                <a:cs typeface="Cabin Condensed"/>
                <a:sym typeface="Cabin Condensed"/>
              </a:rPr>
              <a:t>Be prepared to share your ideas with the class</a:t>
            </a:r>
            <a:r>
              <a:rPr b="0" i="0" lang="en" sz="2000" u="none" cap="none" strike="noStrike">
                <a:solidFill>
                  <a:srgbClr val="980000"/>
                </a:solidFill>
                <a:latin typeface="Cabin Condensed"/>
                <a:ea typeface="Cabin Condensed"/>
                <a:cs typeface="Cabin Condensed"/>
                <a:sym typeface="Cabin Condensed"/>
              </a:rPr>
              <a:t>.</a:t>
            </a:r>
            <a:endParaRPr b="0" i="0" sz="2000" u="none" cap="none" strike="noStrike">
              <a:solidFill>
                <a:srgbClr val="9A2F3E"/>
              </a:solidFill>
              <a:latin typeface="Cabin Condensed"/>
              <a:ea typeface="Cabin Condensed"/>
              <a:cs typeface="Cabin Condensed"/>
              <a:sym typeface="Cabin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nvSpPr>
        <p:spPr>
          <a:xfrm>
            <a:off x="450300" y="-226063"/>
            <a:ext cx="8243400" cy="1400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7900">
              <a:solidFill>
                <a:srgbClr val="FF0000"/>
              </a:solidFill>
              <a:latin typeface="Boogaloo"/>
              <a:ea typeface="Boogaloo"/>
              <a:cs typeface="Boogaloo"/>
              <a:sym typeface="Boogaloo"/>
            </a:endParaRPr>
          </a:p>
        </p:txBody>
      </p:sp>
      <p:sp>
        <p:nvSpPr>
          <p:cNvPr id="74" name="Google Shape;74;p15"/>
          <p:cNvSpPr txBox="1"/>
          <p:nvPr/>
        </p:nvSpPr>
        <p:spPr>
          <a:xfrm>
            <a:off x="410550" y="325297"/>
            <a:ext cx="8322900" cy="5923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4100">
                <a:solidFill>
                  <a:srgbClr val="980000"/>
                </a:solidFill>
                <a:latin typeface="Cabin Medium"/>
                <a:ea typeface="Cabin Medium"/>
                <a:cs typeface="Cabin Medium"/>
                <a:sym typeface="Cabin Medium"/>
              </a:rPr>
              <a:t>I want to take a poll but </a:t>
            </a:r>
            <a:r>
              <a:rPr lang="en" sz="4100">
                <a:solidFill>
                  <a:srgbClr val="980000"/>
                </a:solidFill>
                <a:latin typeface="Cabin Medium"/>
                <a:ea typeface="Cabin Medium"/>
                <a:cs typeface="Cabin Medium"/>
                <a:sym typeface="Cabin Medium"/>
              </a:rPr>
              <a:t>most</a:t>
            </a:r>
            <a:r>
              <a:rPr lang="en" sz="4100">
                <a:solidFill>
                  <a:srgbClr val="980000"/>
                </a:solidFill>
                <a:latin typeface="Cabin Medium"/>
                <a:ea typeface="Cabin Medium"/>
                <a:cs typeface="Cabin Medium"/>
                <a:sym typeface="Cabin Medium"/>
              </a:rPr>
              <a:t> of you don’t participate. I think I know why.</a:t>
            </a:r>
            <a:endParaRPr sz="4100">
              <a:solidFill>
                <a:srgbClr val="980000"/>
              </a:solidFill>
              <a:latin typeface="Cabin Medium"/>
              <a:ea typeface="Cabin Medium"/>
              <a:cs typeface="Cabin Medium"/>
              <a:sym typeface="Cabin Medium"/>
            </a:endParaRPr>
          </a:p>
          <a:p>
            <a:pPr indent="0" lvl="0" marL="457200" rtl="0" algn="l">
              <a:spcBef>
                <a:spcPts val="0"/>
              </a:spcBef>
              <a:spcAft>
                <a:spcPts val="0"/>
              </a:spcAft>
              <a:buNone/>
            </a:pPr>
            <a:r>
              <a:t/>
            </a:r>
            <a:endParaRPr sz="4100">
              <a:solidFill>
                <a:srgbClr val="980000"/>
              </a:solidFill>
              <a:latin typeface="Cabin Medium"/>
              <a:ea typeface="Cabin Medium"/>
              <a:cs typeface="Cabin Medium"/>
              <a:sym typeface="Cabin Medium"/>
            </a:endParaRPr>
          </a:p>
          <a:p>
            <a:pPr indent="0" lvl="0" marL="457200" rtl="0" algn="l">
              <a:spcBef>
                <a:spcPts val="0"/>
              </a:spcBef>
              <a:spcAft>
                <a:spcPts val="0"/>
              </a:spcAft>
              <a:buNone/>
            </a:pPr>
            <a:r>
              <a:rPr lang="en" sz="4100">
                <a:solidFill>
                  <a:srgbClr val="980000"/>
                </a:solidFill>
                <a:latin typeface="Cabin Medium"/>
                <a:ea typeface="Cabin Medium"/>
                <a:cs typeface="Cabin Medium"/>
                <a:sym typeface="Cabin Medium"/>
              </a:rPr>
              <a:t>Maybe you’re afraid of being wrong or you </a:t>
            </a:r>
            <a:r>
              <a:rPr lang="en" sz="4100">
                <a:solidFill>
                  <a:srgbClr val="980000"/>
                </a:solidFill>
                <a:latin typeface="Cabin Medium"/>
                <a:ea typeface="Cabin Medium"/>
                <a:cs typeface="Cabin Medium"/>
                <a:sym typeface="Cabin Medium"/>
              </a:rPr>
              <a:t>don't</a:t>
            </a:r>
            <a:r>
              <a:rPr lang="en" sz="4100">
                <a:solidFill>
                  <a:srgbClr val="980000"/>
                </a:solidFill>
                <a:latin typeface="Cabin Medium"/>
                <a:ea typeface="Cabin Medium"/>
                <a:cs typeface="Cabin Medium"/>
                <a:sym typeface="Cabin Medium"/>
              </a:rPr>
              <a:t> want to be the first one to raise your hand. </a:t>
            </a:r>
            <a:endParaRPr sz="4100">
              <a:solidFill>
                <a:srgbClr val="980000"/>
              </a:solidFill>
              <a:latin typeface="Cabin Medium"/>
              <a:ea typeface="Cabin Medium"/>
              <a:cs typeface="Cabin Medium"/>
              <a:sym typeface="Cabin Medium"/>
            </a:endParaRPr>
          </a:p>
          <a:p>
            <a:pPr indent="0" lvl="0" marL="457200" rtl="0" algn="l">
              <a:spcBef>
                <a:spcPts val="0"/>
              </a:spcBef>
              <a:spcAft>
                <a:spcPts val="0"/>
              </a:spcAft>
              <a:buNone/>
            </a:pPr>
            <a:r>
              <a:t/>
            </a:r>
            <a:endParaRPr sz="4100">
              <a:solidFill>
                <a:srgbClr val="980000"/>
              </a:solidFill>
              <a:latin typeface="Cabin Medium"/>
              <a:ea typeface="Cabin Medium"/>
              <a:cs typeface="Cabin Medium"/>
              <a:sym typeface="Cabin Medium"/>
            </a:endParaRPr>
          </a:p>
          <a:p>
            <a:pPr indent="0" lvl="0" marL="457200" rtl="0" algn="l">
              <a:spcBef>
                <a:spcPts val="0"/>
              </a:spcBef>
              <a:spcAft>
                <a:spcPts val="0"/>
              </a:spcAft>
              <a:buNone/>
            </a:pPr>
            <a:r>
              <a:rPr lang="en" sz="4100">
                <a:solidFill>
                  <a:srgbClr val="980000"/>
                </a:solidFill>
                <a:latin typeface="Cabin Medium"/>
                <a:ea typeface="Cabin Medium"/>
                <a:cs typeface="Cabin Medium"/>
                <a:sym typeface="Cabin Medium"/>
              </a:rPr>
              <a:t>I </a:t>
            </a:r>
            <a:r>
              <a:rPr lang="en" sz="4100">
                <a:solidFill>
                  <a:srgbClr val="980000"/>
                </a:solidFill>
                <a:latin typeface="Cabin Medium"/>
                <a:ea typeface="Cabin Medium"/>
                <a:cs typeface="Cabin Medium"/>
                <a:sym typeface="Cabin Medium"/>
              </a:rPr>
              <a:t>think</a:t>
            </a:r>
            <a:r>
              <a:rPr lang="en" sz="4100">
                <a:solidFill>
                  <a:srgbClr val="980000"/>
                </a:solidFill>
                <a:latin typeface="Cabin Medium"/>
                <a:ea typeface="Cabin Medium"/>
                <a:cs typeface="Cabin Medium"/>
                <a:sym typeface="Cabin Medium"/>
              </a:rPr>
              <a:t> I have a solution</a:t>
            </a:r>
            <a:endParaRPr sz="4100">
              <a:solidFill>
                <a:srgbClr val="980000"/>
              </a:solidFill>
              <a:latin typeface="Cabin Medium"/>
              <a:ea typeface="Cabin Medium"/>
              <a:cs typeface="Cabin Medium"/>
              <a:sym typeface="Cabin Medium"/>
            </a:endParaRPr>
          </a:p>
          <a:p>
            <a:pPr indent="0" lvl="0" marL="457200" marR="0" rtl="0" algn="ctr">
              <a:lnSpc>
                <a:spcPct val="100000"/>
              </a:lnSpc>
              <a:spcBef>
                <a:spcPts val="0"/>
              </a:spcBef>
              <a:spcAft>
                <a:spcPts val="0"/>
              </a:spcAft>
              <a:buNone/>
            </a:pPr>
            <a:r>
              <a:t/>
            </a:r>
            <a:endParaRPr sz="3300">
              <a:solidFill>
                <a:srgbClr val="FF0000"/>
              </a:solidFill>
              <a:latin typeface="Cabin Condensed"/>
              <a:ea typeface="Cabin Condensed"/>
              <a:cs typeface="Cabin Condensed"/>
              <a:sym typeface="Cabin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nvSpPr>
        <p:spPr>
          <a:xfrm>
            <a:off x="410550" y="806772"/>
            <a:ext cx="8322900" cy="5923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4100">
                <a:solidFill>
                  <a:srgbClr val="980000"/>
                </a:solidFill>
                <a:latin typeface="Cabin Medium"/>
                <a:ea typeface="Cabin Medium"/>
                <a:cs typeface="Cabin Medium"/>
                <a:sym typeface="Cabin Medium"/>
              </a:rPr>
              <a:t>#1. No one here knows the correct answer so no one will know if you’re right or wrong. </a:t>
            </a:r>
            <a:endParaRPr sz="4100">
              <a:solidFill>
                <a:srgbClr val="980000"/>
              </a:solidFill>
              <a:latin typeface="Cabin Medium"/>
              <a:ea typeface="Cabin Medium"/>
              <a:cs typeface="Cabin Medium"/>
              <a:sym typeface="Cabin Medium"/>
            </a:endParaRPr>
          </a:p>
          <a:p>
            <a:pPr indent="0" lvl="0" marL="457200" rtl="0" algn="l">
              <a:spcBef>
                <a:spcPts val="0"/>
              </a:spcBef>
              <a:spcAft>
                <a:spcPts val="0"/>
              </a:spcAft>
              <a:buNone/>
            </a:pPr>
            <a:r>
              <a:t/>
            </a:r>
            <a:endParaRPr sz="4100">
              <a:solidFill>
                <a:srgbClr val="980000"/>
              </a:solidFill>
              <a:latin typeface="Cabin Medium"/>
              <a:ea typeface="Cabin Medium"/>
              <a:cs typeface="Cabin Medium"/>
              <a:sym typeface="Cabin Medium"/>
            </a:endParaRPr>
          </a:p>
          <a:p>
            <a:pPr indent="0" lvl="0" marL="457200" rtl="0" algn="l">
              <a:spcBef>
                <a:spcPts val="0"/>
              </a:spcBef>
              <a:spcAft>
                <a:spcPts val="0"/>
              </a:spcAft>
              <a:buNone/>
            </a:pPr>
            <a:r>
              <a:rPr lang="en" sz="4100">
                <a:solidFill>
                  <a:srgbClr val="980000"/>
                </a:solidFill>
                <a:latin typeface="Cabin Medium"/>
                <a:ea typeface="Cabin Medium"/>
                <a:cs typeface="Cabin Medium"/>
                <a:sym typeface="Cabin Medium"/>
              </a:rPr>
              <a:t>#2. We’re all going to say what we think at the same time. </a:t>
            </a:r>
            <a:endParaRPr sz="4100">
              <a:solidFill>
                <a:srgbClr val="980000"/>
              </a:solidFill>
              <a:latin typeface="Cabin Medium"/>
              <a:ea typeface="Cabin Medium"/>
              <a:cs typeface="Cabin Medium"/>
              <a:sym typeface="Cabin Medium"/>
            </a:endParaRPr>
          </a:p>
          <a:p>
            <a:pPr indent="0" lvl="0" marL="457200" marR="0" rtl="0" algn="ctr">
              <a:lnSpc>
                <a:spcPct val="100000"/>
              </a:lnSpc>
              <a:spcBef>
                <a:spcPts val="0"/>
              </a:spcBef>
              <a:spcAft>
                <a:spcPts val="0"/>
              </a:spcAft>
              <a:buNone/>
            </a:pPr>
            <a:r>
              <a:t/>
            </a:r>
            <a:endParaRPr sz="3300">
              <a:solidFill>
                <a:srgbClr val="FF0000"/>
              </a:solidFill>
              <a:latin typeface="Cabin Condensed"/>
              <a:ea typeface="Cabin Condensed"/>
              <a:cs typeface="Cabin Condensed"/>
              <a:sym typeface="Cabin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2" type="body"/>
          </p:nvPr>
        </p:nvSpPr>
        <p:spPr>
          <a:xfrm>
            <a:off x="457200" y="1505425"/>
            <a:ext cx="8229600" cy="4951200"/>
          </a:xfrm>
          <a:prstGeom prst="rect">
            <a:avLst/>
          </a:prstGeom>
          <a:solidFill>
            <a:srgbClr val="FFFFFF"/>
          </a:solidFill>
          <a:ln cap="flat" cmpd="sng" w="9525">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00000"/>
              </a:lnSpc>
              <a:spcBef>
                <a:spcPts val="1000"/>
              </a:spcBef>
              <a:spcAft>
                <a:spcPts val="0"/>
              </a:spcAft>
              <a:buSzPts val="3600"/>
              <a:buNone/>
            </a:pPr>
            <a:r>
              <a:t/>
            </a:r>
            <a:endParaRPr sz="3000">
              <a:latin typeface="Cabin"/>
              <a:ea typeface="Cabin"/>
              <a:cs typeface="Cabin"/>
              <a:sym typeface="Cabin"/>
            </a:endParaRPr>
          </a:p>
          <a:p>
            <a:pPr indent="0" lvl="0" marL="0" rtl="0" algn="l">
              <a:lnSpc>
                <a:spcPct val="100000"/>
              </a:lnSpc>
              <a:spcBef>
                <a:spcPts val="1000"/>
              </a:spcBef>
              <a:spcAft>
                <a:spcPts val="1000"/>
              </a:spcAft>
              <a:buSzPts val="3600"/>
              <a:buNone/>
            </a:pPr>
            <a:r>
              <a:t/>
            </a:r>
            <a:endParaRPr/>
          </a:p>
        </p:txBody>
      </p:sp>
      <p:sp>
        <p:nvSpPr>
          <p:cNvPr id="85" name="Google Shape;85;p17"/>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P</a:t>
            </a:r>
            <a:endParaRPr/>
          </a:p>
        </p:txBody>
      </p:sp>
      <p:sp>
        <p:nvSpPr>
          <p:cNvPr id="86" name="Google Shape;86;p17"/>
          <p:cNvSpPr txBox="1"/>
          <p:nvPr>
            <p:ph idx="2" type="body"/>
          </p:nvPr>
        </p:nvSpPr>
        <p:spPr>
          <a:xfrm>
            <a:off x="2219750" y="1980782"/>
            <a:ext cx="5434200" cy="133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 sz="2400">
                <a:latin typeface="Cabin"/>
                <a:ea typeface="Cabin"/>
                <a:cs typeface="Cabin"/>
                <a:sym typeface="Cabin"/>
              </a:rPr>
              <a:t>Take a poll: </a:t>
            </a:r>
            <a:r>
              <a:rPr lang="en" sz="2400">
                <a:latin typeface="Cabin"/>
                <a:ea typeface="Cabin"/>
                <a:cs typeface="Cabin"/>
                <a:sym typeface="Cabin"/>
              </a:rPr>
              <a:t> </a:t>
            </a:r>
            <a:endParaRPr sz="2400">
              <a:latin typeface="Cabin"/>
              <a:ea typeface="Cabin"/>
              <a:cs typeface="Cabin"/>
              <a:sym typeface="Cabin"/>
            </a:endParaRPr>
          </a:p>
          <a:p>
            <a:pPr indent="0" lvl="0" marL="0" rtl="0" algn="l">
              <a:lnSpc>
                <a:spcPct val="100000"/>
              </a:lnSpc>
              <a:spcBef>
                <a:spcPts val="1600"/>
              </a:spcBef>
              <a:spcAft>
                <a:spcPts val="1600"/>
              </a:spcAft>
              <a:buSzPts val="3600"/>
              <a:buNone/>
            </a:pPr>
            <a:r>
              <a:rPr lang="en" sz="2400">
                <a:latin typeface="Cabin"/>
                <a:ea typeface="Cabin"/>
                <a:cs typeface="Cabin"/>
                <a:sym typeface="Cabin"/>
              </a:rPr>
              <a:t>Does the force from a collision always cause shape changes in the objects that collide, but sometimes we just can’t see or detect it? </a:t>
            </a:r>
            <a:endParaRPr sz="2400">
              <a:latin typeface="Cabin"/>
              <a:ea typeface="Cabin"/>
              <a:cs typeface="Cabin"/>
              <a:sym typeface="Cabin"/>
            </a:endParaRPr>
          </a:p>
        </p:txBody>
      </p:sp>
      <p:sp>
        <p:nvSpPr>
          <p:cNvPr id="87" name="Google Shape;87;p17"/>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Navigation</a:t>
            </a:r>
            <a:endParaRPr/>
          </a:p>
        </p:txBody>
      </p:sp>
      <p:pic>
        <p:nvPicPr>
          <p:cNvPr descr="With your class icon" id="88" name="Google Shape;88;p17"/>
          <p:cNvPicPr preferRelativeResize="0"/>
          <p:nvPr/>
        </p:nvPicPr>
        <p:blipFill rotWithShape="1">
          <a:blip r:embed="rId3">
            <a:alphaModFix/>
          </a:blip>
          <a:srcRect b="0" l="0" r="0" t="0"/>
          <a:stretch/>
        </p:blipFill>
        <p:spPr>
          <a:xfrm>
            <a:off x="883175" y="1907051"/>
            <a:ext cx="1160175" cy="1178125"/>
          </a:xfrm>
          <a:prstGeom prst="rect">
            <a:avLst/>
          </a:prstGeom>
          <a:noFill/>
          <a:ln>
            <a:noFill/>
          </a:ln>
        </p:spPr>
      </p:pic>
      <p:sp>
        <p:nvSpPr>
          <p:cNvPr id="89" name="Google Shape;89;p17"/>
          <p:cNvSpPr txBox="1"/>
          <p:nvPr/>
        </p:nvSpPr>
        <p:spPr>
          <a:xfrm>
            <a:off x="2219756" y="1441014"/>
            <a:ext cx="3662700" cy="4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With Your Class</a:t>
            </a:r>
            <a:endParaRPr b="0" i="0" sz="3000" u="none" cap="none" strike="noStrike">
              <a:solidFill>
                <a:srgbClr val="9A2F3E"/>
              </a:solidFill>
              <a:latin typeface="Boogaloo"/>
              <a:ea typeface="Boogaloo"/>
              <a:cs typeface="Boogaloo"/>
              <a:sym typeface="Boogaloo"/>
            </a:endParaRPr>
          </a:p>
        </p:txBody>
      </p:sp>
      <p:pic>
        <p:nvPicPr>
          <p:cNvPr id="90" name="Google Shape;90;p17"/>
          <p:cNvPicPr preferRelativeResize="0"/>
          <p:nvPr/>
        </p:nvPicPr>
        <p:blipFill>
          <a:blip r:embed="rId4">
            <a:alphaModFix/>
          </a:blip>
          <a:stretch>
            <a:fillRect/>
          </a:stretch>
        </p:blipFill>
        <p:spPr>
          <a:xfrm>
            <a:off x="1598983" y="4385675"/>
            <a:ext cx="905725" cy="905725"/>
          </a:xfrm>
          <a:prstGeom prst="rect">
            <a:avLst/>
          </a:prstGeom>
          <a:noFill/>
          <a:ln>
            <a:noFill/>
          </a:ln>
        </p:spPr>
      </p:pic>
      <p:pic>
        <p:nvPicPr>
          <p:cNvPr id="91" name="Google Shape;91;p17"/>
          <p:cNvPicPr preferRelativeResize="0"/>
          <p:nvPr/>
        </p:nvPicPr>
        <p:blipFill>
          <a:blip r:embed="rId5">
            <a:alphaModFix/>
          </a:blip>
          <a:stretch>
            <a:fillRect/>
          </a:stretch>
        </p:blipFill>
        <p:spPr>
          <a:xfrm>
            <a:off x="6104638" y="4385675"/>
            <a:ext cx="905725" cy="905725"/>
          </a:xfrm>
          <a:prstGeom prst="rect">
            <a:avLst/>
          </a:prstGeom>
          <a:noFill/>
          <a:ln>
            <a:noFill/>
          </a:ln>
        </p:spPr>
      </p:pic>
      <p:sp>
        <p:nvSpPr>
          <p:cNvPr id="92" name="Google Shape;92;p17"/>
          <p:cNvSpPr txBox="1"/>
          <p:nvPr/>
        </p:nvSpPr>
        <p:spPr>
          <a:xfrm>
            <a:off x="1625988" y="5466225"/>
            <a:ext cx="851700" cy="4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9A2F3E"/>
                </a:solidFill>
                <a:latin typeface="Boogaloo"/>
                <a:ea typeface="Boogaloo"/>
                <a:cs typeface="Boogaloo"/>
                <a:sym typeface="Boogaloo"/>
              </a:rPr>
              <a:t>YES</a:t>
            </a:r>
            <a:endParaRPr b="0" i="0" sz="3000" u="none" cap="none" strike="noStrike">
              <a:solidFill>
                <a:srgbClr val="9A2F3E"/>
              </a:solidFill>
              <a:latin typeface="Boogaloo"/>
              <a:ea typeface="Boogaloo"/>
              <a:cs typeface="Boogaloo"/>
              <a:sym typeface="Boogaloo"/>
            </a:endParaRPr>
          </a:p>
        </p:txBody>
      </p:sp>
      <p:sp>
        <p:nvSpPr>
          <p:cNvPr id="93" name="Google Shape;93;p17"/>
          <p:cNvSpPr txBox="1"/>
          <p:nvPr/>
        </p:nvSpPr>
        <p:spPr>
          <a:xfrm>
            <a:off x="6202600" y="5466225"/>
            <a:ext cx="709800" cy="4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9A2F3E"/>
                </a:solidFill>
                <a:latin typeface="Boogaloo"/>
                <a:ea typeface="Boogaloo"/>
                <a:cs typeface="Boogaloo"/>
                <a:sym typeface="Boogaloo"/>
              </a:rPr>
              <a:t>NO</a:t>
            </a:r>
            <a:endParaRPr b="0" i="0" sz="3000" u="none" cap="none" strike="noStrike">
              <a:solidFill>
                <a:srgbClr val="9A2F3E"/>
              </a:solidFill>
              <a:latin typeface="Boogaloo"/>
              <a:ea typeface="Boogaloo"/>
              <a:cs typeface="Boogaloo"/>
              <a:sym typeface="Boogaloo"/>
            </a:endParaRPr>
          </a:p>
        </p:txBody>
      </p:sp>
      <p:pic>
        <p:nvPicPr>
          <p:cNvPr descr="10 seconds timer with Simple beeps at start and finish and Every 1 second.&#10;&#10;▼ Blue Countdown Timers&#10;⏱ 5 seconds - Interval Beeps : Every 1 sec&#10;https://youtu.be/hu3IhVyOk1E&#10;&#10;🔵 10 seconds - Interval Beeps : Every 1 sec&#10;https://youtu.be/ywT3v0pTtuU&#10;&#10; ⏱15 seconds - Interval Beeps : Every 1 sec&#10;https://youtu.be/9iyHmpXgRo8&#10;&#10;⏱ 20 seconds - Interval Beeps : Every 1 sec&#10;https://youtu.be/apmQX-xUErQ&#10;&#10;⏱ 30 seconds - Interval Beeps : Every 5 sec&#10;https://youtu.be/zZpbYs2Fu6w&#10;&#10;⏱ 30 seconds - Interval Beeps : Every 10 sec&#10;https://youtu.be/0_MAoEdtBV8&#10;&#10;⏱ 45 seconds - Interval Beeps : Every 5 sec&#10;https://youtu.be/jI75f-BcaVc&#10;&#10;⏱ 60 seconds - Interval Beeps : Every 5 sec&#10;https://youtu.be/KuZeg2cm8KQ&#10;&#10;⏱ 60 seconds - Interval Beeps : Every 10 sec&#10;https://youtu.be/Phvtt4pKQVc&#10;&#10;⏱ 3 set x 60 sec + 30 sec - Interval Beeps : Every 5 sec&#10;https://youtu.be/VevMbgX3m08&#10;&#10;⏱ 3 set x 60 sec + 30 sec - Interval Beeps : Every 10 sec&#10;https://youtu.be/9xW6NrYhPTk&#10;&#10;▼ Countdown Timer Playlists&#10;☑️ Playlist - Blue Countdown timers&#10;https://youtube.com/playlist?list=PL7oy-W4T92tIvkiB_Am1q6cZ8NXx9PV8k&#10;&#10;☑️ Playlist 5 sec&#10;https://youtube.com/playlist?list=PL7oy-W4T92tL9t45N5Ee2TGXGm_In3ECY&#10;&#10;☑️ Playlist 10 sec&#10;https://youtube.com/playlist?list=PL7oy-W4T92tLTZJWBIQCEfytCYWTF3Ev_&#10;&#10;☑️ Playlist 15 sec&#10;https://youtube.com/playlist?list=PL7oy-W4T92tJEWl2T1EWJq9r6PopMEUb2&#10;&#10;☑️ Playlist 30 sec&#10;https://youtube.com/playlist?list=PL7oy-W4T92tLiVUHneCnwigWAQcCg5_l_&#10;&#10;☑️ Playlist 45 sec&#10;https://youtube.com/playlist?list=PL7oy-W4T92tJplpQXm6Kup4Yrbmud12at&#10;&#10;☑️ Playlist 60 sec / 1 minute&#10;https://youtube.com/playlist?list=PL7oy-W4T92tKEwYE-8Is7bLLTi74--Wkn&#10;&#10;🎥 Adobe Stock&#10;https://stock.adobe.com/video/10/288329784&#10;&#10;🎥 Pond 5&#10;https://www.pond5.com/item/126585356" id="94" name="Google Shape;94;p17" title="10 seconds Countdown Timer / with Beep Every 1 sec 🔵">
            <a:hlinkClick r:id="rId6"/>
          </p:cNvPr>
          <p:cNvPicPr preferRelativeResize="0"/>
          <p:nvPr/>
        </p:nvPicPr>
        <p:blipFill>
          <a:blip r:embed="rId7">
            <a:alphaModFix/>
          </a:blip>
          <a:stretch>
            <a:fillRect/>
          </a:stretch>
        </p:blipFill>
        <p:spPr>
          <a:xfrm>
            <a:off x="3062663" y="4258900"/>
            <a:ext cx="2484000" cy="1397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8"/>
          <p:cNvPicPr preferRelativeResize="0"/>
          <p:nvPr/>
        </p:nvPicPr>
        <p:blipFill>
          <a:blip r:embed="rId3">
            <a:alphaModFix/>
          </a:blip>
          <a:stretch>
            <a:fillRect/>
          </a:stretch>
        </p:blipFill>
        <p:spPr>
          <a:xfrm>
            <a:off x="1749463" y="376200"/>
            <a:ext cx="5645075" cy="1616475"/>
          </a:xfrm>
          <a:prstGeom prst="rect">
            <a:avLst/>
          </a:prstGeom>
          <a:noFill/>
          <a:ln>
            <a:noFill/>
          </a:ln>
        </p:spPr>
      </p:pic>
      <p:sp>
        <p:nvSpPr>
          <p:cNvPr id="100" name="Google Shape;100;p18"/>
          <p:cNvSpPr txBox="1"/>
          <p:nvPr/>
        </p:nvSpPr>
        <p:spPr>
          <a:xfrm>
            <a:off x="577925" y="2931350"/>
            <a:ext cx="8243400" cy="1773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4800">
                <a:solidFill>
                  <a:srgbClr val="9A2F3E"/>
                </a:solidFill>
                <a:latin typeface="Boogaloo"/>
                <a:ea typeface="Boogaloo"/>
                <a:cs typeface="Boogaloo"/>
                <a:sym typeface="Boogaloo"/>
              </a:rPr>
              <a:t>Do all objects change shape or bend when they are pushed in a collision?</a:t>
            </a:r>
            <a:endParaRPr sz="4800">
              <a:solidFill>
                <a:srgbClr val="9A2F3E"/>
              </a:solidFill>
              <a:latin typeface="Boogaloo"/>
              <a:ea typeface="Boogaloo"/>
              <a:cs typeface="Boogaloo"/>
              <a:sym typeface="Boogaloo"/>
            </a:endParaRPr>
          </a:p>
        </p:txBody>
      </p:sp>
      <p:sp>
        <p:nvSpPr>
          <p:cNvPr id="101" name="Google Shape;101;p18"/>
          <p:cNvSpPr txBox="1"/>
          <p:nvPr/>
        </p:nvSpPr>
        <p:spPr>
          <a:xfrm>
            <a:off x="2357400" y="2187475"/>
            <a:ext cx="4429200" cy="68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3000"/>
              <a:buFont typeface="Arial"/>
              <a:buNone/>
            </a:pPr>
            <a:r>
              <a:rPr lang="en" sz="3000">
                <a:solidFill>
                  <a:srgbClr val="FF0000"/>
                </a:solidFill>
                <a:latin typeface="Boogaloo"/>
                <a:ea typeface="Boogaloo"/>
                <a:cs typeface="Boogaloo"/>
                <a:sym typeface="Boogaloo"/>
              </a:rPr>
              <a:t>LESSON 3</a:t>
            </a:r>
            <a:endParaRPr b="0" i="0" sz="3000" u="none" cap="none" strike="noStrike">
              <a:solidFill>
                <a:srgbClr val="FF0000"/>
              </a:solidFill>
              <a:latin typeface="Arial"/>
              <a:ea typeface="Arial"/>
              <a:cs typeface="Arial"/>
              <a:sym typeface="Arial"/>
            </a:endParaRPr>
          </a:p>
        </p:txBody>
      </p:sp>
      <p:sp>
        <p:nvSpPr>
          <p:cNvPr id="102" name="Google Shape;102;p18"/>
          <p:cNvSpPr txBox="1"/>
          <p:nvPr/>
        </p:nvSpPr>
        <p:spPr>
          <a:xfrm>
            <a:off x="3072000" y="5047400"/>
            <a:ext cx="3000000" cy="847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00">
                <a:solidFill>
                  <a:srgbClr val="0B0B0B"/>
                </a:solidFill>
                <a:latin typeface="Cabin Condensed"/>
                <a:ea typeface="Cabin Condensed"/>
                <a:cs typeface="Cabin Condensed"/>
                <a:sym typeface="Cabin Condensed"/>
              </a:rPr>
              <a:t>Contact Forces: Collisions</a:t>
            </a:r>
            <a:endParaRPr b="1" sz="1800">
              <a:solidFill>
                <a:srgbClr val="0B0B0B"/>
              </a:solidFill>
              <a:latin typeface="Cabin Condensed"/>
              <a:ea typeface="Cabin Condensed"/>
              <a:cs typeface="Cabin Condensed"/>
              <a:sym typeface="Cabin Condensed"/>
            </a:endParaRPr>
          </a:p>
          <a:p>
            <a:pPr indent="0" lvl="0" marL="0" rtl="0" algn="ctr">
              <a:lnSpc>
                <a:spcPct val="115000"/>
              </a:lnSpc>
              <a:spcBef>
                <a:spcPts val="0"/>
              </a:spcBef>
              <a:spcAft>
                <a:spcPts val="0"/>
              </a:spcAft>
              <a:buNone/>
            </a:pPr>
            <a:r>
              <a:rPr lang="en" sz="900">
                <a:solidFill>
                  <a:srgbClr val="0B0B0B"/>
                </a:solidFill>
                <a:latin typeface="Cabin"/>
                <a:ea typeface="Cabin"/>
                <a:cs typeface="Cabin"/>
                <a:sym typeface="Cabin"/>
              </a:rPr>
              <a:t> </a:t>
            </a:r>
            <a:endParaRPr sz="900">
              <a:solidFill>
                <a:srgbClr val="0B0B0B"/>
              </a:solidFill>
              <a:latin typeface="Cabin"/>
              <a:ea typeface="Cabin"/>
              <a:cs typeface="Cabin"/>
              <a:sym typeface="Cabin"/>
            </a:endParaRPr>
          </a:p>
          <a:p>
            <a:pPr indent="0" lvl="0" marL="0" rtl="0" algn="ctr">
              <a:lnSpc>
                <a:spcPct val="115000"/>
              </a:lnSpc>
              <a:spcBef>
                <a:spcPts val="0"/>
              </a:spcBef>
              <a:spcAft>
                <a:spcPts val="0"/>
              </a:spcAft>
              <a:buNone/>
            </a:pPr>
            <a:r>
              <a:rPr b="1" lang="en" sz="1200">
                <a:solidFill>
                  <a:srgbClr val="9A2F3E"/>
                </a:solidFill>
                <a:latin typeface="Cabin"/>
                <a:ea typeface="Cabin"/>
                <a:cs typeface="Cabin"/>
                <a:sym typeface="Cabin"/>
              </a:rPr>
              <a:t>OpenSciEd Unit 8.1</a:t>
            </a:r>
            <a:endParaRPr b="1" sz="1200">
              <a:solidFill>
                <a:srgbClr val="9A2F3E"/>
              </a:solidFill>
              <a:latin typeface="Cabin"/>
              <a:ea typeface="Cabin"/>
              <a:cs typeface="Cabin"/>
              <a:sym typeface="Cabi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idx="2" type="body"/>
          </p:nvPr>
        </p:nvSpPr>
        <p:spPr>
          <a:xfrm>
            <a:off x="457200" y="1472850"/>
            <a:ext cx="8229600" cy="4744800"/>
          </a:xfrm>
          <a:prstGeom prst="rect">
            <a:avLst/>
          </a:prstGeom>
          <a:solidFill>
            <a:srgbClr val="F5EDEF"/>
          </a:solidFill>
          <a:ln cap="flat" cmpd="sng" w="9525">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00000"/>
              </a:lnSpc>
              <a:spcBef>
                <a:spcPts val="1000"/>
              </a:spcBef>
              <a:spcAft>
                <a:spcPts val="0"/>
              </a:spcAft>
              <a:buSzPts val="3600"/>
              <a:buNone/>
            </a:pPr>
            <a:r>
              <a:t/>
            </a:r>
            <a:endParaRPr sz="3000">
              <a:latin typeface="Cabin"/>
              <a:ea typeface="Cabin"/>
              <a:cs typeface="Cabin"/>
              <a:sym typeface="Cabin"/>
            </a:endParaRPr>
          </a:p>
          <a:p>
            <a:pPr indent="0" lvl="0" marL="0" rtl="0" algn="l">
              <a:lnSpc>
                <a:spcPct val="100000"/>
              </a:lnSpc>
              <a:spcBef>
                <a:spcPts val="1000"/>
              </a:spcBef>
              <a:spcAft>
                <a:spcPts val="1000"/>
              </a:spcAft>
              <a:buSzPts val="3600"/>
              <a:buNone/>
            </a:pPr>
            <a:r>
              <a:t/>
            </a:r>
            <a:endParaRPr/>
          </a:p>
        </p:txBody>
      </p:sp>
      <p:sp>
        <p:nvSpPr>
          <p:cNvPr id="108" name="Google Shape;108;p19"/>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A</a:t>
            </a:r>
            <a:endParaRPr/>
          </a:p>
        </p:txBody>
      </p:sp>
      <p:sp>
        <p:nvSpPr>
          <p:cNvPr id="109" name="Google Shape;109;p19"/>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Navigation</a:t>
            </a:r>
            <a:endParaRPr/>
          </a:p>
        </p:txBody>
      </p:sp>
      <p:sp>
        <p:nvSpPr>
          <p:cNvPr id="110" name="Google Shape;110;p19"/>
          <p:cNvSpPr txBox="1"/>
          <p:nvPr/>
        </p:nvSpPr>
        <p:spPr>
          <a:xfrm>
            <a:off x="2173225" y="1532425"/>
            <a:ext cx="6437100" cy="248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Turn and Talk</a:t>
            </a:r>
            <a:endParaRPr b="0" i="0" sz="30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1000"/>
              </a:spcBef>
              <a:spcAft>
                <a:spcPts val="0"/>
              </a:spcAft>
              <a:buClr>
                <a:srgbClr val="9A2F3E"/>
              </a:buClr>
              <a:buSzPts val="2400"/>
              <a:buFont typeface="Cabin"/>
              <a:buChar char="●"/>
            </a:pPr>
            <a:r>
              <a:rPr lang="en" sz="2400">
                <a:solidFill>
                  <a:srgbClr val="9A2F3E"/>
                </a:solidFill>
                <a:latin typeface="Cabin"/>
                <a:ea typeface="Cabin"/>
                <a:cs typeface="Cabin"/>
                <a:sym typeface="Cabin"/>
              </a:rPr>
              <a:t>Last lesson, we investigated shape changes in some objects during a collision using slow motion videos. Some of you may have been surprised at what we discovered.</a:t>
            </a:r>
            <a:endParaRPr b="0" i="0" sz="2400" u="none" cap="none" strike="noStrike">
              <a:solidFill>
                <a:srgbClr val="9A2F3E"/>
              </a:solidFill>
              <a:latin typeface="Cabin"/>
              <a:ea typeface="Cabin"/>
              <a:cs typeface="Cabin"/>
              <a:sym typeface="Cabin"/>
            </a:endParaRPr>
          </a:p>
          <a:p>
            <a:pPr indent="0" lvl="0" marL="0" marR="0" rtl="0" algn="l">
              <a:lnSpc>
                <a:spcPct val="100000"/>
              </a:lnSpc>
              <a:spcBef>
                <a:spcPts val="1600"/>
              </a:spcBef>
              <a:spcAft>
                <a:spcPts val="0"/>
              </a:spcAft>
              <a:buClr>
                <a:srgbClr val="000000"/>
              </a:buClr>
              <a:buSzPts val="3500"/>
              <a:buFont typeface="Arial"/>
              <a:buNone/>
            </a:pPr>
            <a:r>
              <a:t/>
            </a:r>
            <a:endParaRPr b="0" i="0" sz="3500" u="none" cap="none" strike="noStrike">
              <a:solidFill>
                <a:srgbClr val="9A2F3E"/>
              </a:solidFill>
              <a:latin typeface="Boogaloo"/>
              <a:ea typeface="Boogaloo"/>
              <a:cs typeface="Boogaloo"/>
              <a:sym typeface="Boogaloo"/>
            </a:endParaRPr>
          </a:p>
          <a:p>
            <a:pPr indent="0" lvl="0" marL="457200" marR="0" rtl="0" algn="l">
              <a:lnSpc>
                <a:spcPct val="100000"/>
              </a:lnSpc>
              <a:spcBef>
                <a:spcPts val="1600"/>
              </a:spcBef>
              <a:spcAft>
                <a:spcPts val="0"/>
              </a:spcAft>
              <a:buClr>
                <a:srgbClr val="000000"/>
              </a:buClr>
              <a:buSzPts val="1100"/>
              <a:buFont typeface="Arial"/>
              <a:buNone/>
            </a:pPr>
            <a:r>
              <a:t/>
            </a:r>
            <a:endParaRPr b="0" i="0" sz="11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9A2F3E"/>
              </a:solidFill>
              <a:latin typeface="Cabin Condensed"/>
              <a:ea typeface="Cabin Condensed"/>
              <a:cs typeface="Cabin Condensed"/>
              <a:sym typeface="Cabin Condensed"/>
            </a:endParaRPr>
          </a:p>
        </p:txBody>
      </p:sp>
      <p:pic>
        <p:nvPicPr>
          <p:cNvPr descr="Turn and talk icon" id="111" name="Google Shape;111;p19"/>
          <p:cNvPicPr preferRelativeResize="0"/>
          <p:nvPr/>
        </p:nvPicPr>
        <p:blipFill rotWithShape="1">
          <a:blip r:embed="rId3">
            <a:alphaModFix/>
          </a:blip>
          <a:srcRect b="0" l="139" r="139" t="0"/>
          <a:stretch/>
        </p:blipFill>
        <p:spPr>
          <a:xfrm>
            <a:off x="860900" y="1765625"/>
            <a:ext cx="1195681" cy="992912"/>
          </a:xfrm>
          <a:prstGeom prst="rect">
            <a:avLst/>
          </a:prstGeom>
          <a:noFill/>
          <a:ln>
            <a:noFill/>
          </a:ln>
        </p:spPr>
      </p:pic>
      <p:sp>
        <p:nvSpPr>
          <p:cNvPr id="112" name="Google Shape;112;p19"/>
          <p:cNvSpPr txBox="1"/>
          <p:nvPr/>
        </p:nvSpPr>
        <p:spPr>
          <a:xfrm>
            <a:off x="585625" y="3847676"/>
            <a:ext cx="8024700" cy="160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9A2F3E"/>
              </a:buClr>
              <a:buSzPts val="2400"/>
              <a:buFont typeface="Cabin"/>
              <a:buChar char="●"/>
            </a:pPr>
            <a:r>
              <a:rPr lang="en" sz="2400">
                <a:solidFill>
                  <a:srgbClr val="9A2F3E"/>
                </a:solidFill>
                <a:latin typeface="Cabin"/>
                <a:ea typeface="Cabin"/>
                <a:cs typeface="Cabin"/>
                <a:sym typeface="Cabin"/>
              </a:rPr>
              <a:t>Our investigation also led to more questions than answers.</a:t>
            </a:r>
            <a:endParaRPr sz="2400">
              <a:solidFill>
                <a:srgbClr val="9A2F3E"/>
              </a:solidFill>
              <a:latin typeface="Cabin"/>
              <a:ea typeface="Cabin"/>
              <a:cs typeface="Cabin"/>
              <a:sym typeface="Cabin"/>
            </a:endParaRPr>
          </a:p>
          <a:p>
            <a:pPr indent="-381000" lvl="0" marL="457200" marR="0" rtl="0" algn="l">
              <a:lnSpc>
                <a:spcPct val="100000"/>
              </a:lnSpc>
              <a:spcBef>
                <a:spcPts val="0"/>
              </a:spcBef>
              <a:spcAft>
                <a:spcPts val="0"/>
              </a:spcAft>
              <a:buClr>
                <a:srgbClr val="9A2F3E"/>
              </a:buClr>
              <a:buSzPts val="2400"/>
              <a:buFont typeface="Cabin"/>
              <a:buChar char="●"/>
            </a:pPr>
            <a:r>
              <a:rPr lang="en" sz="2400">
                <a:solidFill>
                  <a:srgbClr val="9A2F3E"/>
                </a:solidFill>
                <a:latin typeface="Cabin"/>
                <a:ea typeface="Cabin"/>
                <a:cs typeface="Cabin"/>
                <a:sym typeface="Cabin"/>
              </a:rPr>
              <a:t>Talk with your table about some of your questions from our collision labs and the videos we watched</a:t>
            </a:r>
            <a:endParaRPr sz="2400">
              <a:solidFill>
                <a:srgbClr val="9A2F3E"/>
              </a:solidFill>
              <a:latin typeface="Cabin"/>
              <a:ea typeface="Cabin"/>
              <a:cs typeface="Cabin"/>
              <a:sym typeface="Cabin"/>
            </a:endParaRPr>
          </a:p>
        </p:txBody>
      </p:sp>
      <p:sp>
        <p:nvSpPr>
          <p:cNvPr id="113" name="Google Shape;113;p19"/>
          <p:cNvSpPr txBox="1"/>
          <p:nvPr/>
        </p:nvSpPr>
        <p:spPr>
          <a:xfrm flipH="1" rot="-269808">
            <a:off x="6061532" y="5430522"/>
            <a:ext cx="2728198" cy="1085449"/>
          </a:xfrm>
          <a:prstGeom prst="rect">
            <a:avLst/>
          </a:prstGeom>
          <a:solidFill>
            <a:srgbClr val="FFFFFF"/>
          </a:solidFill>
          <a:ln cap="flat" cmpd="sng" w="9525">
            <a:solidFill>
              <a:srgbClr val="9A2F3E"/>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9A2F3E"/>
              </a:buClr>
              <a:buSzPts val="2000"/>
              <a:buFont typeface="Cabin Condensed"/>
              <a:buChar char="➔"/>
            </a:pPr>
            <a:r>
              <a:rPr b="1" i="0" lang="en" sz="2000" u="none" cap="none" strike="noStrike">
                <a:solidFill>
                  <a:srgbClr val="980000"/>
                </a:solidFill>
                <a:latin typeface="Cabin Condensed"/>
                <a:ea typeface="Cabin Condensed"/>
                <a:cs typeface="Cabin Condensed"/>
                <a:sym typeface="Cabin Condensed"/>
              </a:rPr>
              <a:t>Be prepared to share your ideas with the whole class</a:t>
            </a:r>
            <a:r>
              <a:rPr b="0" i="0" lang="en" sz="2000" u="none" cap="none" strike="noStrike">
                <a:solidFill>
                  <a:srgbClr val="980000"/>
                </a:solidFill>
                <a:latin typeface="Cabin Condensed"/>
                <a:ea typeface="Cabin Condensed"/>
                <a:cs typeface="Cabin Condensed"/>
                <a:sym typeface="Cabin Condensed"/>
              </a:rPr>
              <a:t>.</a:t>
            </a:r>
            <a:endParaRPr b="0" i="0" sz="2000" u="none" cap="none" strike="noStrike">
              <a:solidFill>
                <a:srgbClr val="9A2F3E"/>
              </a:solidFill>
              <a:latin typeface="Cabin Condensed"/>
              <a:ea typeface="Cabin Condensed"/>
              <a:cs typeface="Cabin Condensed"/>
              <a:sym typeface="Cabin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idx="2" type="body"/>
          </p:nvPr>
        </p:nvSpPr>
        <p:spPr>
          <a:xfrm>
            <a:off x="457200" y="1472850"/>
            <a:ext cx="8229600" cy="4744800"/>
          </a:xfrm>
          <a:prstGeom prst="rect">
            <a:avLst/>
          </a:prstGeom>
          <a:solidFill>
            <a:srgbClr val="F5EDEF"/>
          </a:solidFill>
          <a:ln cap="flat" cmpd="sng" w="9525">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00000"/>
              </a:lnSpc>
              <a:spcBef>
                <a:spcPts val="1000"/>
              </a:spcBef>
              <a:spcAft>
                <a:spcPts val="0"/>
              </a:spcAft>
              <a:buSzPts val="3600"/>
              <a:buNone/>
            </a:pPr>
            <a:r>
              <a:t/>
            </a:r>
            <a:endParaRPr sz="3000">
              <a:latin typeface="Cabin"/>
              <a:ea typeface="Cabin"/>
              <a:cs typeface="Cabin"/>
              <a:sym typeface="Cabin"/>
            </a:endParaRPr>
          </a:p>
          <a:p>
            <a:pPr indent="0" lvl="0" marL="0" rtl="0" algn="l">
              <a:lnSpc>
                <a:spcPct val="100000"/>
              </a:lnSpc>
              <a:spcBef>
                <a:spcPts val="1000"/>
              </a:spcBef>
              <a:spcAft>
                <a:spcPts val="1000"/>
              </a:spcAft>
              <a:buSzPts val="3600"/>
              <a:buNone/>
            </a:pPr>
            <a:r>
              <a:t/>
            </a:r>
            <a:endParaRPr/>
          </a:p>
        </p:txBody>
      </p:sp>
      <p:sp>
        <p:nvSpPr>
          <p:cNvPr id="119" name="Google Shape;119;p20"/>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Questions</a:t>
            </a:r>
            <a:endParaRPr/>
          </a:p>
        </p:txBody>
      </p:sp>
      <p:sp>
        <p:nvSpPr>
          <p:cNvPr id="120" name="Google Shape;120;p20"/>
          <p:cNvSpPr txBox="1"/>
          <p:nvPr/>
        </p:nvSpPr>
        <p:spPr>
          <a:xfrm>
            <a:off x="2173225" y="1522340"/>
            <a:ext cx="6437100" cy="2481600"/>
          </a:xfrm>
          <a:prstGeom prst="rect">
            <a:avLst/>
          </a:prstGeom>
          <a:noFill/>
          <a:ln>
            <a:noFill/>
          </a:ln>
        </p:spPr>
        <p:txBody>
          <a:bodyPr anchorCtr="0" anchor="t" bIns="0" lIns="0" spcFirstLastPara="1" rIns="0" wrap="square" tIns="0">
            <a:noAutofit/>
          </a:bodyPr>
          <a:lstStyle/>
          <a:p>
            <a:pPr indent="-381000" lvl="0" marL="457200" rtl="0" algn="l">
              <a:spcBef>
                <a:spcPts val="1000"/>
              </a:spcBef>
              <a:spcAft>
                <a:spcPts val="0"/>
              </a:spcAft>
              <a:buClr>
                <a:srgbClr val="9A2F3E"/>
              </a:buClr>
              <a:buSzPts val="2400"/>
              <a:buFont typeface="Cabin"/>
              <a:buChar char="●"/>
            </a:pPr>
            <a:r>
              <a:rPr lang="en" sz="2400">
                <a:solidFill>
                  <a:srgbClr val="9A2F3E"/>
                </a:solidFill>
                <a:latin typeface="Cabin"/>
                <a:ea typeface="Cabin"/>
                <a:cs typeface="Cabin"/>
                <a:sym typeface="Cabin"/>
              </a:rPr>
              <a:t>Do </a:t>
            </a:r>
            <a:r>
              <a:rPr b="1" lang="en" sz="2400">
                <a:solidFill>
                  <a:srgbClr val="9A2F3E"/>
                </a:solidFill>
                <a:latin typeface="Cabin"/>
                <a:ea typeface="Cabin"/>
                <a:cs typeface="Cabin"/>
                <a:sym typeface="Cabin"/>
              </a:rPr>
              <a:t>all solid objects</a:t>
            </a:r>
            <a:r>
              <a:rPr lang="en" sz="2400">
                <a:solidFill>
                  <a:srgbClr val="9A2F3E"/>
                </a:solidFill>
                <a:latin typeface="Cabin"/>
                <a:ea typeface="Cabin"/>
                <a:cs typeface="Cabin"/>
                <a:sym typeface="Cabin"/>
              </a:rPr>
              <a:t> bend or change shape when they collide, even a </a:t>
            </a:r>
            <a:r>
              <a:rPr i="1" lang="en" sz="2400">
                <a:solidFill>
                  <a:srgbClr val="9A2F3E"/>
                </a:solidFill>
                <a:latin typeface="Cabin"/>
                <a:ea typeface="Cabin"/>
                <a:cs typeface="Cabin"/>
                <a:sym typeface="Cabin"/>
              </a:rPr>
              <a:t>little</a:t>
            </a:r>
            <a:r>
              <a:rPr lang="en" sz="2400">
                <a:solidFill>
                  <a:srgbClr val="9A2F3E"/>
                </a:solidFill>
                <a:latin typeface="Cabin"/>
                <a:ea typeface="Cabin"/>
                <a:cs typeface="Cabin"/>
                <a:sym typeface="Cabin"/>
              </a:rPr>
              <a:t>?</a:t>
            </a:r>
            <a:endParaRPr sz="2400">
              <a:solidFill>
                <a:srgbClr val="9A2F3E"/>
              </a:solidFill>
              <a:latin typeface="Cabin"/>
              <a:ea typeface="Cabin"/>
              <a:cs typeface="Cabin"/>
              <a:sym typeface="Cabin"/>
            </a:endParaRPr>
          </a:p>
          <a:p>
            <a:pPr indent="-381000" lvl="0" marL="457200" rtl="0" algn="l">
              <a:spcBef>
                <a:spcPts val="1000"/>
              </a:spcBef>
              <a:spcAft>
                <a:spcPts val="0"/>
              </a:spcAft>
              <a:buClr>
                <a:srgbClr val="9A2F3E"/>
              </a:buClr>
              <a:buSzPts val="2400"/>
              <a:buFont typeface="Cabin"/>
              <a:buChar char="●"/>
            </a:pPr>
            <a:r>
              <a:rPr lang="en" sz="2400">
                <a:solidFill>
                  <a:srgbClr val="9A2F3E"/>
                </a:solidFill>
                <a:latin typeface="Cabin"/>
                <a:ea typeface="Cabin"/>
                <a:cs typeface="Cabin"/>
                <a:sym typeface="Cabin"/>
              </a:rPr>
              <a:t>If something </a:t>
            </a:r>
            <a:r>
              <a:rPr b="1" lang="en" sz="2400">
                <a:solidFill>
                  <a:srgbClr val="9A2F3E"/>
                </a:solidFill>
                <a:latin typeface="Cabin"/>
                <a:ea typeface="Cabin"/>
                <a:cs typeface="Cabin"/>
                <a:sym typeface="Cabin"/>
              </a:rPr>
              <a:t>looks rigid</a:t>
            </a:r>
            <a:r>
              <a:rPr lang="en" sz="2400">
                <a:solidFill>
                  <a:srgbClr val="9A2F3E"/>
                </a:solidFill>
                <a:latin typeface="Cabin"/>
                <a:ea typeface="Cabin"/>
                <a:cs typeface="Cabin"/>
                <a:sym typeface="Cabin"/>
              </a:rPr>
              <a:t>, could it still bend in ways we can’t see?</a:t>
            </a:r>
            <a:endParaRPr sz="2400">
              <a:solidFill>
                <a:srgbClr val="9A2F3E"/>
              </a:solidFill>
              <a:latin typeface="Cabin"/>
              <a:ea typeface="Cabin"/>
              <a:cs typeface="Cabin"/>
              <a:sym typeface="Cabin"/>
            </a:endParaRPr>
          </a:p>
          <a:p>
            <a:pPr indent="-381000" lvl="0" marL="457200" rtl="0" algn="l">
              <a:spcBef>
                <a:spcPts val="1000"/>
              </a:spcBef>
              <a:spcAft>
                <a:spcPts val="0"/>
              </a:spcAft>
              <a:buClr>
                <a:srgbClr val="9A2F3E"/>
              </a:buClr>
              <a:buSzPts val="2400"/>
              <a:buFont typeface="Cabin"/>
              <a:buChar char="●"/>
            </a:pPr>
            <a:r>
              <a:rPr lang="en" sz="2400">
                <a:solidFill>
                  <a:srgbClr val="9A2F3E"/>
                </a:solidFill>
                <a:latin typeface="Cabin"/>
                <a:ea typeface="Cabin"/>
                <a:cs typeface="Cabin"/>
                <a:sym typeface="Cabin"/>
              </a:rPr>
              <a:t>What </a:t>
            </a:r>
            <a:r>
              <a:rPr b="1" lang="en" sz="2400">
                <a:solidFill>
                  <a:srgbClr val="9A2F3E"/>
                </a:solidFill>
                <a:latin typeface="Cabin"/>
                <a:ea typeface="Cabin"/>
                <a:cs typeface="Cabin"/>
                <a:sym typeface="Cabin"/>
              </a:rPr>
              <a:t>counts as evidence</a:t>
            </a:r>
            <a:r>
              <a:rPr lang="en" sz="2400">
                <a:solidFill>
                  <a:srgbClr val="9A2F3E"/>
                </a:solidFill>
                <a:latin typeface="Cabin"/>
                <a:ea typeface="Cabin"/>
                <a:cs typeface="Cabin"/>
                <a:sym typeface="Cabin"/>
              </a:rPr>
              <a:t> that an object bent?</a:t>
            </a:r>
            <a:endParaRPr sz="2400">
              <a:solidFill>
                <a:srgbClr val="9A2F3E"/>
              </a:solidFill>
              <a:latin typeface="Cabin"/>
              <a:ea typeface="Cabin"/>
              <a:cs typeface="Cabin"/>
              <a:sym typeface="Cabin"/>
            </a:endParaRPr>
          </a:p>
          <a:p>
            <a:pPr indent="0" lvl="0" marL="457200" rtl="0" algn="l">
              <a:spcBef>
                <a:spcPts val="1000"/>
              </a:spcBef>
              <a:spcAft>
                <a:spcPts val="0"/>
              </a:spcAft>
              <a:buNone/>
            </a:pPr>
            <a:r>
              <a:t/>
            </a:r>
            <a:endParaRPr sz="2400">
              <a:solidFill>
                <a:srgbClr val="9A2F3E"/>
              </a:solidFill>
              <a:latin typeface="Cabin"/>
              <a:ea typeface="Cabin"/>
              <a:cs typeface="Cabin"/>
              <a:sym typeface="Cabin"/>
            </a:endParaRPr>
          </a:p>
          <a:p>
            <a:pPr indent="0" lvl="0" marL="0" marR="0" rtl="0" algn="l">
              <a:lnSpc>
                <a:spcPct val="100000"/>
              </a:lnSpc>
              <a:spcBef>
                <a:spcPts val="0"/>
              </a:spcBef>
              <a:spcAft>
                <a:spcPts val="0"/>
              </a:spcAft>
              <a:buClr>
                <a:srgbClr val="000000"/>
              </a:buClr>
              <a:buSzPts val="3000"/>
              <a:buFont typeface="Arial"/>
              <a:buNone/>
            </a:pPr>
            <a:r>
              <a:t/>
            </a:r>
            <a:endParaRPr sz="2400">
              <a:solidFill>
                <a:srgbClr val="9A2F3E"/>
              </a:solidFill>
              <a:latin typeface="Cabin"/>
              <a:ea typeface="Cabin"/>
              <a:cs typeface="Cabin"/>
              <a:sym typeface="Cabin"/>
            </a:endParaRPr>
          </a:p>
          <a:p>
            <a:pPr indent="0" lvl="0" marL="0" marR="0" rtl="0" algn="l">
              <a:lnSpc>
                <a:spcPct val="100000"/>
              </a:lnSpc>
              <a:spcBef>
                <a:spcPts val="1600"/>
              </a:spcBef>
              <a:spcAft>
                <a:spcPts val="0"/>
              </a:spcAft>
              <a:buClr>
                <a:srgbClr val="000000"/>
              </a:buClr>
              <a:buSzPts val="3500"/>
              <a:buFont typeface="Arial"/>
              <a:buNone/>
            </a:pPr>
            <a:r>
              <a:t/>
            </a:r>
            <a:endParaRPr b="0" i="0" sz="3500" u="none" cap="none" strike="noStrike">
              <a:solidFill>
                <a:srgbClr val="9A2F3E"/>
              </a:solidFill>
              <a:latin typeface="Boogaloo"/>
              <a:ea typeface="Boogaloo"/>
              <a:cs typeface="Boogaloo"/>
              <a:sym typeface="Boogaloo"/>
            </a:endParaRPr>
          </a:p>
          <a:p>
            <a:pPr indent="0" lvl="0" marL="457200" marR="0" rtl="0" algn="l">
              <a:lnSpc>
                <a:spcPct val="100000"/>
              </a:lnSpc>
              <a:spcBef>
                <a:spcPts val="1600"/>
              </a:spcBef>
              <a:spcAft>
                <a:spcPts val="0"/>
              </a:spcAft>
              <a:buClr>
                <a:srgbClr val="000000"/>
              </a:buClr>
              <a:buSzPts val="1100"/>
              <a:buFont typeface="Arial"/>
              <a:buNone/>
            </a:pPr>
            <a:r>
              <a:t/>
            </a:r>
            <a:endParaRPr b="0" i="0" sz="11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9A2F3E"/>
              </a:solidFill>
              <a:latin typeface="Cabin Condensed"/>
              <a:ea typeface="Cabin Condensed"/>
              <a:cs typeface="Cabin Condensed"/>
              <a:sym typeface="Cabin Condensed"/>
            </a:endParaRPr>
          </a:p>
        </p:txBody>
      </p:sp>
      <p:pic>
        <p:nvPicPr>
          <p:cNvPr descr="Turn and talk icon" id="121" name="Google Shape;121;p20"/>
          <p:cNvPicPr preferRelativeResize="0"/>
          <p:nvPr/>
        </p:nvPicPr>
        <p:blipFill rotWithShape="1">
          <a:blip r:embed="rId3">
            <a:alphaModFix/>
          </a:blip>
          <a:srcRect b="0" l="139" r="137" t="0"/>
          <a:stretch/>
        </p:blipFill>
        <p:spPr>
          <a:xfrm>
            <a:off x="860900" y="1765625"/>
            <a:ext cx="1195681" cy="992912"/>
          </a:xfrm>
          <a:prstGeom prst="rect">
            <a:avLst/>
          </a:prstGeom>
          <a:noFill/>
          <a:ln>
            <a:noFill/>
          </a:ln>
        </p:spPr>
      </p:pic>
      <p:sp>
        <p:nvSpPr>
          <p:cNvPr id="122" name="Google Shape;122;p20"/>
          <p:cNvSpPr txBox="1"/>
          <p:nvPr/>
        </p:nvSpPr>
        <p:spPr>
          <a:xfrm>
            <a:off x="585625" y="3565288"/>
            <a:ext cx="8024700" cy="1608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9A2F3E"/>
              </a:buClr>
              <a:buSzPts val="2400"/>
              <a:buFont typeface="Cabin"/>
              <a:buChar char="●"/>
            </a:pPr>
            <a:r>
              <a:rPr lang="en" sz="2400">
                <a:solidFill>
                  <a:srgbClr val="9A2F3E"/>
                </a:solidFill>
                <a:latin typeface="Cabin"/>
                <a:ea typeface="Cabin"/>
                <a:cs typeface="Cabin"/>
                <a:sym typeface="Cabin"/>
              </a:rPr>
              <a:t>Does the </a:t>
            </a:r>
            <a:r>
              <a:rPr b="1" lang="en" sz="2400">
                <a:solidFill>
                  <a:srgbClr val="9A2F3E"/>
                </a:solidFill>
                <a:latin typeface="Cabin"/>
                <a:ea typeface="Cabin"/>
                <a:cs typeface="Cabin"/>
                <a:sym typeface="Cabin"/>
              </a:rPr>
              <a:t>amount of force</a:t>
            </a:r>
            <a:r>
              <a:rPr lang="en" sz="2400">
                <a:solidFill>
                  <a:srgbClr val="9A2F3E"/>
                </a:solidFill>
                <a:latin typeface="Cabin"/>
                <a:ea typeface="Cabin"/>
                <a:cs typeface="Cabin"/>
                <a:sym typeface="Cabin"/>
              </a:rPr>
              <a:t> change how much things bend?</a:t>
            </a:r>
            <a:endParaRPr sz="2400">
              <a:solidFill>
                <a:srgbClr val="9A2F3E"/>
              </a:solidFill>
              <a:latin typeface="Cabin"/>
              <a:ea typeface="Cabin"/>
              <a:cs typeface="Cabin"/>
              <a:sym typeface="Cabin"/>
            </a:endParaRPr>
          </a:p>
          <a:p>
            <a:pPr indent="-381000" lvl="0" marL="457200" rtl="0" algn="l">
              <a:spcBef>
                <a:spcPts val="0"/>
              </a:spcBef>
              <a:spcAft>
                <a:spcPts val="0"/>
              </a:spcAft>
              <a:buClr>
                <a:srgbClr val="9A2F3E"/>
              </a:buClr>
              <a:buSzPts val="2400"/>
              <a:buFont typeface="Cabin"/>
              <a:buChar char="●"/>
            </a:pPr>
            <a:r>
              <a:rPr lang="en" sz="2400">
                <a:solidFill>
                  <a:srgbClr val="9A2F3E"/>
                </a:solidFill>
                <a:latin typeface="Cabin"/>
                <a:ea typeface="Cabin"/>
                <a:cs typeface="Cabin"/>
                <a:sym typeface="Cabin"/>
              </a:rPr>
              <a:t>How does </a:t>
            </a:r>
            <a:r>
              <a:rPr b="1" lang="en" sz="2400">
                <a:solidFill>
                  <a:srgbClr val="9A2F3E"/>
                </a:solidFill>
                <a:latin typeface="Cabin"/>
                <a:ea typeface="Cabin"/>
                <a:cs typeface="Cabin"/>
                <a:sym typeface="Cabin"/>
              </a:rPr>
              <a:t>speed of the collision</a:t>
            </a:r>
            <a:r>
              <a:rPr lang="en" sz="2400">
                <a:solidFill>
                  <a:srgbClr val="9A2F3E"/>
                </a:solidFill>
                <a:latin typeface="Cabin"/>
                <a:ea typeface="Cabin"/>
                <a:cs typeface="Cabin"/>
                <a:sym typeface="Cabin"/>
              </a:rPr>
              <a:t> affect bending?</a:t>
            </a:r>
            <a:endParaRPr sz="2400">
              <a:solidFill>
                <a:srgbClr val="9A2F3E"/>
              </a:solidFill>
              <a:latin typeface="Cabin"/>
              <a:ea typeface="Cabin"/>
              <a:cs typeface="Cabin"/>
              <a:sym typeface="Cabin"/>
            </a:endParaRPr>
          </a:p>
          <a:p>
            <a:pPr indent="-381000" lvl="0" marL="457200" rtl="0" algn="l">
              <a:spcBef>
                <a:spcPts val="0"/>
              </a:spcBef>
              <a:spcAft>
                <a:spcPts val="0"/>
              </a:spcAft>
              <a:buClr>
                <a:srgbClr val="9A2F3E"/>
              </a:buClr>
              <a:buSzPts val="2400"/>
              <a:buFont typeface="Cabin"/>
              <a:buChar char="●"/>
            </a:pPr>
            <a:r>
              <a:rPr lang="en" sz="2400">
                <a:solidFill>
                  <a:srgbClr val="9A2F3E"/>
                </a:solidFill>
                <a:latin typeface="Cabin"/>
                <a:ea typeface="Cabin"/>
                <a:cs typeface="Cabin"/>
                <a:sym typeface="Cabin"/>
              </a:rPr>
              <a:t>Does an object’s </a:t>
            </a:r>
            <a:r>
              <a:rPr b="1" lang="en" sz="2400">
                <a:solidFill>
                  <a:srgbClr val="9A2F3E"/>
                </a:solidFill>
                <a:latin typeface="Cabin"/>
                <a:ea typeface="Cabin"/>
                <a:cs typeface="Cabin"/>
                <a:sym typeface="Cabin"/>
              </a:rPr>
              <a:t>mass</a:t>
            </a:r>
            <a:r>
              <a:rPr lang="en" sz="2400">
                <a:solidFill>
                  <a:srgbClr val="9A2F3E"/>
                </a:solidFill>
                <a:latin typeface="Cabin"/>
                <a:ea typeface="Cabin"/>
                <a:cs typeface="Cabin"/>
                <a:sym typeface="Cabin"/>
              </a:rPr>
              <a:t> matter for bending?</a:t>
            </a:r>
            <a:endParaRPr sz="2400">
              <a:solidFill>
                <a:srgbClr val="9A2F3E"/>
              </a:solidFill>
              <a:latin typeface="Cabin"/>
              <a:ea typeface="Cabin"/>
              <a:cs typeface="Cabin"/>
              <a:sym typeface="Cabin"/>
            </a:endParaRPr>
          </a:p>
          <a:p>
            <a:pPr indent="-381000" lvl="0" marL="457200" rtl="0" algn="l">
              <a:spcBef>
                <a:spcPts val="0"/>
              </a:spcBef>
              <a:spcAft>
                <a:spcPts val="0"/>
              </a:spcAft>
              <a:buClr>
                <a:srgbClr val="9A2F3E"/>
              </a:buClr>
              <a:buSzPts val="2400"/>
              <a:buFont typeface="Cabin"/>
              <a:buChar char="●"/>
            </a:pPr>
            <a:r>
              <a:rPr lang="en" sz="2400">
                <a:solidFill>
                  <a:srgbClr val="9A2F3E"/>
                </a:solidFill>
                <a:latin typeface="Cabin"/>
                <a:ea typeface="Cabin"/>
                <a:cs typeface="Cabin"/>
                <a:sym typeface="Cabin"/>
              </a:rPr>
              <a:t>How do different </a:t>
            </a:r>
            <a:r>
              <a:rPr b="1" lang="en" sz="2400">
                <a:solidFill>
                  <a:srgbClr val="9A2F3E"/>
                </a:solidFill>
                <a:latin typeface="Cabin"/>
                <a:ea typeface="Cabin"/>
                <a:cs typeface="Cabin"/>
                <a:sym typeface="Cabin"/>
              </a:rPr>
              <a:t>material types</a:t>
            </a:r>
            <a:r>
              <a:rPr lang="en" sz="2400">
                <a:solidFill>
                  <a:srgbClr val="9A2F3E"/>
                </a:solidFill>
                <a:latin typeface="Cabin"/>
                <a:ea typeface="Cabin"/>
                <a:cs typeface="Cabin"/>
                <a:sym typeface="Cabin"/>
              </a:rPr>
              <a:t> (metal, wood, plastic, glass, foam, etc.) </a:t>
            </a:r>
            <a:r>
              <a:rPr lang="en" sz="2400">
                <a:solidFill>
                  <a:srgbClr val="9A2F3E"/>
                </a:solidFill>
                <a:latin typeface="Cabin"/>
                <a:ea typeface="Cabin"/>
                <a:cs typeface="Cabin"/>
                <a:sym typeface="Cabin"/>
              </a:rPr>
              <a:t>compare?</a:t>
            </a:r>
            <a:endParaRPr sz="2400">
              <a:solidFill>
                <a:srgbClr val="9A2F3E"/>
              </a:solidFill>
              <a:latin typeface="Cabin"/>
              <a:ea typeface="Cabin"/>
              <a:cs typeface="Cabin"/>
              <a:sym typeface="Cabi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p:nvPr/>
        </p:nvSpPr>
        <p:spPr>
          <a:xfrm>
            <a:off x="469500" y="1498525"/>
            <a:ext cx="8205000" cy="5218500"/>
          </a:xfrm>
          <a:prstGeom prst="rect">
            <a:avLst/>
          </a:prstGeom>
          <a:solidFill>
            <a:srgbClr val="F5EDEF"/>
          </a:solidFill>
          <a:ln cap="flat" cmpd="sng" w="9525">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1"/>
          <p:cNvSpPr txBox="1"/>
          <p:nvPr>
            <p:ph type="title"/>
          </p:nvPr>
        </p:nvSpPr>
        <p:spPr>
          <a:xfrm>
            <a:off x="3279150" y="2157550"/>
            <a:ext cx="5275200" cy="46806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rgbClr val="000000"/>
              </a:buClr>
              <a:buSzPts val="2400"/>
              <a:buChar char="●"/>
            </a:pPr>
            <a:r>
              <a:rPr lang="en">
                <a:solidFill>
                  <a:srgbClr val="000000"/>
                </a:solidFill>
                <a:latin typeface="Cabin"/>
                <a:ea typeface="Cabin"/>
                <a:cs typeface="Cabin"/>
                <a:sym typeface="Cabin"/>
              </a:rPr>
              <a:t>Write down 2 questions in your progress tracker. </a:t>
            </a:r>
            <a:endParaRPr>
              <a:solidFill>
                <a:srgbClr val="000000"/>
              </a:solidFill>
              <a:latin typeface="Cabin"/>
              <a:ea typeface="Cabin"/>
              <a:cs typeface="Cabin"/>
              <a:sym typeface="Cabin"/>
            </a:endParaRPr>
          </a:p>
          <a:p>
            <a:pPr indent="-381000" lvl="0" marL="457200" rtl="0" algn="l">
              <a:lnSpc>
                <a:spcPct val="100000"/>
              </a:lnSpc>
              <a:spcBef>
                <a:spcPts val="1000"/>
              </a:spcBef>
              <a:spcAft>
                <a:spcPts val="0"/>
              </a:spcAft>
              <a:buClr>
                <a:srgbClr val="000000"/>
              </a:buClr>
              <a:buSzPts val="2400"/>
              <a:buFont typeface="Cabin"/>
              <a:buChar char="●"/>
            </a:pPr>
            <a:r>
              <a:rPr lang="en">
                <a:solidFill>
                  <a:srgbClr val="000000"/>
                </a:solidFill>
                <a:latin typeface="Cabin"/>
                <a:ea typeface="Cabin"/>
                <a:cs typeface="Cabin"/>
                <a:sym typeface="Cabin"/>
              </a:rPr>
              <a:t>Pick your own or mine</a:t>
            </a:r>
            <a:endParaRPr>
              <a:solidFill>
                <a:srgbClr val="000000"/>
              </a:solidFill>
              <a:latin typeface="Cabin"/>
              <a:ea typeface="Cabin"/>
              <a:cs typeface="Cabin"/>
              <a:sym typeface="Cabin"/>
            </a:endParaRPr>
          </a:p>
          <a:p>
            <a:pPr indent="-381000" lvl="0" marL="457200" rtl="0" algn="l">
              <a:lnSpc>
                <a:spcPct val="100000"/>
              </a:lnSpc>
              <a:spcBef>
                <a:spcPts val="1000"/>
              </a:spcBef>
              <a:spcAft>
                <a:spcPts val="0"/>
              </a:spcAft>
              <a:buClr>
                <a:srgbClr val="000000"/>
              </a:buClr>
              <a:buSzPts val="2400"/>
              <a:buFont typeface="Cabin"/>
              <a:buChar char="●"/>
            </a:pPr>
            <a:r>
              <a:rPr lang="en">
                <a:solidFill>
                  <a:srgbClr val="000000"/>
                </a:solidFill>
                <a:latin typeface="Cabin"/>
                <a:ea typeface="Cabin"/>
                <a:cs typeface="Cabin"/>
                <a:sym typeface="Cabin"/>
              </a:rPr>
              <a:t>Section off </a:t>
            </a:r>
            <a:r>
              <a:rPr lang="en">
                <a:solidFill>
                  <a:srgbClr val="000000"/>
                </a:solidFill>
                <a:latin typeface="Cabin"/>
                <a:ea typeface="Cabin"/>
                <a:cs typeface="Cabin"/>
                <a:sym typeface="Cabin"/>
              </a:rPr>
              <a:t>each</a:t>
            </a:r>
            <a:r>
              <a:rPr lang="en">
                <a:solidFill>
                  <a:srgbClr val="000000"/>
                </a:solidFill>
                <a:latin typeface="Cabin"/>
                <a:ea typeface="Cabin"/>
                <a:cs typeface="Cabin"/>
                <a:sym typeface="Cabin"/>
              </a:rPr>
              <a:t> lesson:</a:t>
            </a:r>
            <a:endParaRPr>
              <a:solidFill>
                <a:srgbClr val="000000"/>
              </a:solidFill>
              <a:latin typeface="Cabin"/>
              <a:ea typeface="Cabin"/>
              <a:cs typeface="Cabin"/>
              <a:sym typeface="Cabin"/>
            </a:endParaRPr>
          </a:p>
          <a:p>
            <a:pPr indent="0" lvl="0" marL="0" rtl="0" algn="l">
              <a:lnSpc>
                <a:spcPct val="100000"/>
              </a:lnSpc>
              <a:spcBef>
                <a:spcPts val="1000"/>
              </a:spcBef>
              <a:spcAft>
                <a:spcPts val="0"/>
              </a:spcAft>
              <a:buNone/>
            </a:pPr>
            <a:r>
              <a:t/>
            </a:r>
            <a:endParaRPr>
              <a:solidFill>
                <a:srgbClr val="000000"/>
              </a:solidFill>
              <a:latin typeface="Cabin"/>
              <a:ea typeface="Cabin"/>
              <a:cs typeface="Cabin"/>
              <a:sym typeface="Cabin"/>
            </a:endParaRPr>
          </a:p>
        </p:txBody>
      </p:sp>
      <p:sp>
        <p:nvSpPr>
          <p:cNvPr id="129" name="Google Shape;129;p21"/>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0</a:t>
            </a:r>
            <a:endParaRPr/>
          </a:p>
        </p:txBody>
      </p:sp>
      <p:sp>
        <p:nvSpPr>
          <p:cNvPr id="130" name="Google Shape;130;p21"/>
          <p:cNvSpPr txBox="1"/>
          <p:nvPr>
            <p:ph idx="3" type="title"/>
          </p:nvPr>
        </p:nvSpPr>
        <p:spPr>
          <a:xfrm>
            <a:off x="457200" y="548671"/>
            <a:ext cx="8229600" cy="8595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Progress Tracker</a:t>
            </a:r>
            <a:endParaRPr/>
          </a:p>
        </p:txBody>
      </p:sp>
      <p:pic>
        <p:nvPicPr>
          <p:cNvPr descr="Lined paper titled Progress Tracker with a two column t-chart. The first column is titled Question, and the second column is titled What I figured out." id="131" name="Google Shape;131;p21"/>
          <p:cNvPicPr preferRelativeResize="0"/>
          <p:nvPr/>
        </p:nvPicPr>
        <p:blipFill rotWithShape="1">
          <a:blip r:embed="rId3">
            <a:alphaModFix/>
          </a:blip>
          <a:srcRect b="0" l="0" r="0" t="0"/>
          <a:stretch/>
        </p:blipFill>
        <p:spPr>
          <a:xfrm rot="-1">
            <a:off x="993314" y="3362692"/>
            <a:ext cx="2263563" cy="2872523"/>
          </a:xfrm>
          <a:prstGeom prst="rect">
            <a:avLst/>
          </a:prstGeom>
          <a:noFill/>
          <a:ln>
            <a:noFill/>
          </a:ln>
        </p:spPr>
      </p:pic>
      <p:pic>
        <p:nvPicPr>
          <p:cNvPr descr="In your notebook icon" id="132" name="Google Shape;132;p21"/>
          <p:cNvPicPr preferRelativeResize="0"/>
          <p:nvPr/>
        </p:nvPicPr>
        <p:blipFill rotWithShape="1">
          <a:blip r:embed="rId4">
            <a:alphaModFix/>
          </a:blip>
          <a:srcRect b="109" l="0" r="0" t="99"/>
          <a:stretch/>
        </p:blipFill>
        <p:spPr>
          <a:xfrm>
            <a:off x="628775" y="1622850"/>
            <a:ext cx="879606" cy="973187"/>
          </a:xfrm>
          <a:prstGeom prst="rect">
            <a:avLst/>
          </a:prstGeom>
          <a:noFill/>
          <a:ln>
            <a:noFill/>
          </a:ln>
        </p:spPr>
      </p:pic>
      <p:sp>
        <p:nvSpPr>
          <p:cNvPr id="133" name="Google Shape;133;p21"/>
          <p:cNvSpPr txBox="1"/>
          <p:nvPr/>
        </p:nvSpPr>
        <p:spPr>
          <a:xfrm>
            <a:off x="1700500" y="1699025"/>
            <a:ext cx="4467900" cy="562500"/>
          </a:xfrm>
          <a:prstGeom prst="rect">
            <a:avLst/>
          </a:prstGeom>
          <a:noFill/>
          <a:ln>
            <a:noFill/>
          </a:ln>
        </p:spPr>
        <p:txBody>
          <a:bodyPr anchorCtr="0" anchor="t" bIns="0" lIns="0" spcFirstLastPara="1" rIns="0" wrap="square" tIns="0">
            <a:noAutofit/>
          </a:bodyPr>
          <a:lstStyle/>
          <a:p>
            <a:pPr indent="457200" lvl="0" marL="1828800" marR="0" rtl="0" algn="l">
              <a:lnSpc>
                <a:spcPct val="100000"/>
              </a:lnSpc>
              <a:spcBef>
                <a:spcPts val="0"/>
              </a:spcBef>
              <a:spcAft>
                <a:spcPts val="0"/>
              </a:spcAft>
              <a:buClr>
                <a:srgbClr val="000000"/>
              </a:buClr>
              <a:buSzPts val="3000"/>
              <a:buFont typeface="Arial"/>
              <a:buNone/>
            </a:pPr>
            <a:r>
              <a:t/>
            </a:r>
            <a:endParaRPr sz="3000">
              <a:solidFill>
                <a:srgbClr val="9A2F3E"/>
              </a:solidFill>
              <a:latin typeface="Boogaloo"/>
              <a:ea typeface="Boogaloo"/>
              <a:cs typeface="Boogaloo"/>
              <a:sym typeface="Boogaloo"/>
            </a:endParaRPr>
          </a:p>
          <a:p>
            <a:pPr indent="457200" lvl="0" marL="1828800" marR="0" rtl="0" algn="l">
              <a:lnSpc>
                <a:spcPct val="100000"/>
              </a:lnSpc>
              <a:spcBef>
                <a:spcPts val="0"/>
              </a:spcBef>
              <a:spcAft>
                <a:spcPts val="0"/>
              </a:spcAft>
              <a:buClr>
                <a:srgbClr val="000000"/>
              </a:buClr>
              <a:buSzPts val="3000"/>
              <a:buFont typeface="Arial"/>
              <a:buNone/>
            </a:pPr>
            <a:r>
              <a:t/>
            </a:r>
            <a:endParaRPr sz="3000">
              <a:solidFill>
                <a:srgbClr val="9A2F3E"/>
              </a:solidFill>
              <a:latin typeface="Boogaloo"/>
              <a:ea typeface="Boogaloo"/>
              <a:cs typeface="Boogaloo"/>
              <a:sym typeface="Boogaloo"/>
            </a:endParaRPr>
          </a:p>
          <a:p>
            <a:pPr indent="457200" lvl="0" marL="1828800" marR="0" rtl="0" algn="l">
              <a:lnSpc>
                <a:spcPct val="100000"/>
              </a:lnSpc>
              <a:spcBef>
                <a:spcPts val="0"/>
              </a:spcBef>
              <a:spcAft>
                <a:spcPts val="0"/>
              </a:spcAft>
              <a:buClr>
                <a:srgbClr val="000000"/>
              </a:buClr>
              <a:buSzPts val="3000"/>
              <a:buFont typeface="Arial"/>
              <a:buNone/>
            </a:pPr>
            <a:r>
              <a:t/>
            </a:r>
            <a:endParaRPr sz="3000">
              <a:solidFill>
                <a:srgbClr val="9A2F3E"/>
              </a:solidFill>
              <a:latin typeface="Boogaloo"/>
              <a:ea typeface="Boogaloo"/>
              <a:cs typeface="Boogaloo"/>
              <a:sym typeface="Boogaloo"/>
            </a:endParaRPr>
          </a:p>
          <a:p>
            <a:pPr indent="457200" lvl="0" marL="1828800" marR="0" rtl="0" algn="l">
              <a:lnSpc>
                <a:spcPct val="100000"/>
              </a:lnSpc>
              <a:spcBef>
                <a:spcPts val="0"/>
              </a:spcBef>
              <a:spcAft>
                <a:spcPts val="0"/>
              </a:spcAft>
              <a:buClr>
                <a:srgbClr val="000000"/>
              </a:buClr>
              <a:buSzPts val="3000"/>
              <a:buFont typeface="Arial"/>
              <a:buNone/>
            </a:pPr>
            <a:r>
              <a:t/>
            </a:r>
            <a:endParaRPr sz="3000">
              <a:solidFill>
                <a:srgbClr val="9A2F3E"/>
              </a:solidFill>
              <a:latin typeface="Boogaloo"/>
              <a:ea typeface="Boogaloo"/>
              <a:cs typeface="Boogaloo"/>
              <a:sym typeface="Boogaloo"/>
            </a:endParaRPr>
          </a:p>
          <a:p>
            <a:pPr indent="457200" lvl="0" marL="1828800" marR="0" rtl="0" algn="l">
              <a:lnSpc>
                <a:spcPct val="100000"/>
              </a:lnSpc>
              <a:spcBef>
                <a:spcPts val="0"/>
              </a:spcBef>
              <a:spcAft>
                <a:spcPts val="0"/>
              </a:spcAft>
              <a:buClr>
                <a:srgbClr val="000000"/>
              </a:buClr>
              <a:buSzPts val="3000"/>
              <a:buFont typeface="Arial"/>
              <a:buNone/>
            </a:pPr>
            <a:r>
              <a:rPr lang="en" sz="3000">
                <a:solidFill>
                  <a:srgbClr val="9A2F3E"/>
                </a:solidFill>
                <a:latin typeface="Boogaloo"/>
                <a:ea typeface="Boogaloo"/>
                <a:cs typeface="Boogaloo"/>
                <a:sym typeface="Boogaloo"/>
              </a:rPr>
              <a:t>				</a:t>
            </a:r>
            <a:endParaRPr sz="3000">
              <a:solidFill>
                <a:srgbClr val="9A2F3E"/>
              </a:solidFill>
              <a:latin typeface="Boogaloo"/>
              <a:ea typeface="Boogaloo"/>
              <a:cs typeface="Boogaloo"/>
              <a:sym typeface="Boogaloo"/>
            </a:endParaRPr>
          </a:p>
          <a:p>
            <a:pPr indent="457200" lvl="0" marL="1828800" marR="0" rtl="0" algn="l">
              <a:lnSpc>
                <a:spcPct val="100000"/>
              </a:lnSpc>
              <a:spcBef>
                <a:spcPts val="0"/>
              </a:spcBef>
              <a:spcAft>
                <a:spcPts val="0"/>
              </a:spcAft>
              <a:buClr>
                <a:srgbClr val="000000"/>
              </a:buClr>
              <a:buSzPts val="3000"/>
              <a:buFont typeface="Arial"/>
              <a:buNone/>
            </a:pPr>
            <a:r>
              <a:t/>
            </a:r>
            <a:endParaRPr sz="3000">
              <a:solidFill>
                <a:srgbClr val="9A2F3E"/>
              </a:solidFill>
              <a:latin typeface="Boogaloo"/>
              <a:ea typeface="Boogaloo"/>
              <a:cs typeface="Boogaloo"/>
              <a:sym typeface="Boogaloo"/>
            </a:endParaRPr>
          </a:p>
        </p:txBody>
      </p:sp>
      <p:sp>
        <p:nvSpPr>
          <p:cNvPr id="134" name="Google Shape;134;p21"/>
          <p:cNvSpPr txBox="1"/>
          <p:nvPr/>
        </p:nvSpPr>
        <p:spPr>
          <a:xfrm rot="86394">
            <a:off x="1347137" y="3577696"/>
            <a:ext cx="1540086" cy="318688"/>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Caveat"/>
                <a:ea typeface="Caveat"/>
                <a:cs typeface="Caveat"/>
                <a:sym typeface="Caveat"/>
              </a:rPr>
              <a:t>Progress Tracker</a:t>
            </a:r>
            <a:endParaRPr b="0" i="0" sz="1400" u="none" cap="none" strike="noStrike">
              <a:solidFill>
                <a:srgbClr val="434343"/>
              </a:solidFill>
              <a:latin typeface="Caveat"/>
              <a:ea typeface="Caveat"/>
              <a:cs typeface="Caveat"/>
              <a:sym typeface="Caveat"/>
            </a:endParaRPr>
          </a:p>
        </p:txBody>
      </p:sp>
      <p:cxnSp>
        <p:nvCxnSpPr>
          <p:cNvPr id="135" name="Google Shape;135;p21"/>
          <p:cNvCxnSpPr/>
          <p:nvPr/>
        </p:nvCxnSpPr>
        <p:spPr>
          <a:xfrm rot="254184">
            <a:off x="1935965" y="3929975"/>
            <a:ext cx="178688" cy="2108135"/>
          </a:xfrm>
          <a:prstGeom prst="straightConnector1">
            <a:avLst/>
          </a:prstGeom>
          <a:noFill/>
          <a:ln cap="flat" cmpd="sng" w="9525">
            <a:solidFill>
              <a:schemeClr val="dk2"/>
            </a:solidFill>
            <a:prstDash val="solid"/>
            <a:round/>
            <a:headEnd len="sm" w="sm" type="none"/>
            <a:tailEnd len="sm" w="sm" type="none"/>
          </a:ln>
        </p:spPr>
      </p:cxnSp>
      <p:cxnSp>
        <p:nvCxnSpPr>
          <p:cNvPr id="136" name="Google Shape;136;p21"/>
          <p:cNvCxnSpPr/>
          <p:nvPr/>
        </p:nvCxnSpPr>
        <p:spPr>
          <a:xfrm flipH="1" rot="-10714060">
            <a:off x="1274278" y="4163821"/>
            <a:ext cx="1860281" cy="22808"/>
          </a:xfrm>
          <a:prstGeom prst="straightConnector1">
            <a:avLst/>
          </a:prstGeom>
          <a:noFill/>
          <a:ln cap="flat" cmpd="sng" w="9525">
            <a:solidFill>
              <a:schemeClr val="dk2"/>
            </a:solidFill>
            <a:prstDash val="solid"/>
            <a:round/>
            <a:headEnd len="sm" w="sm" type="none"/>
            <a:tailEnd len="sm" w="sm" type="none"/>
          </a:ln>
        </p:spPr>
      </p:cxnSp>
      <p:sp>
        <p:nvSpPr>
          <p:cNvPr id="137" name="Google Shape;137;p21"/>
          <p:cNvSpPr txBox="1"/>
          <p:nvPr/>
        </p:nvSpPr>
        <p:spPr>
          <a:xfrm rot="5657">
            <a:off x="1300393" y="3826377"/>
            <a:ext cx="546901" cy="296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Caveat"/>
                <a:ea typeface="Caveat"/>
                <a:cs typeface="Caveat"/>
                <a:sym typeface="Caveat"/>
              </a:rPr>
              <a:t>Question</a:t>
            </a:r>
            <a:endParaRPr b="0" i="0" sz="1200" u="none" cap="none" strike="noStrike">
              <a:solidFill>
                <a:srgbClr val="434343"/>
              </a:solidFill>
              <a:latin typeface="Caveat"/>
              <a:ea typeface="Caveat"/>
              <a:cs typeface="Caveat"/>
              <a:sym typeface="Caveat"/>
            </a:endParaRPr>
          </a:p>
        </p:txBody>
      </p:sp>
      <p:sp>
        <p:nvSpPr>
          <p:cNvPr id="138" name="Google Shape;138;p21"/>
          <p:cNvSpPr txBox="1"/>
          <p:nvPr/>
        </p:nvSpPr>
        <p:spPr>
          <a:xfrm rot="6310">
            <a:off x="2085792" y="3802426"/>
            <a:ext cx="980702" cy="296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Caveat"/>
                <a:ea typeface="Caveat"/>
                <a:cs typeface="Caveat"/>
                <a:sym typeface="Caveat"/>
              </a:rPr>
              <a:t>What I figured out</a:t>
            </a:r>
            <a:endParaRPr b="0" i="0" sz="1200" u="none" cap="none" strike="noStrike">
              <a:solidFill>
                <a:srgbClr val="434343"/>
              </a:solidFill>
              <a:latin typeface="Caveat"/>
              <a:ea typeface="Caveat"/>
              <a:cs typeface="Caveat"/>
              <a:sym typeface="Caveat"/>
            </a:endParaRPr>
          </a:p>
        </p:txBody>
      </p:sp>
      <p:pic>
        <p:nvPicPr>
          <p:cNvPr descr="Assessment icon" id="139" name="Google Shape;139;p21"/>
          <p:cNvPicPr preferRelativeResize="0"/>
          <p:nvPr/>
        </p:nvPicPr>
        <p:blipFill rotWithShape="1">
          <a:blip r:embed="rId5">
            <a:alphaModFix/>
          </a:blip>
          <a:srcRect b="0" l="0" r="0" t="0"/>
          <a:stretch/>
        </p:blipFill>
        <p:spPr>
          <a:xfrm>
            <a:off x="8583038" y="37175"/>
            <a:ext cx="524988" cy="474300"/>
          </a:xfrm>
          <a:prstGeom prst="rect">
            <a:avLst/>
          </a:prstGeom>
          <a:noFill/>
          <a:ln>
            <a:noFill/>
          </a:ln>
        </p:spPr>
      </p:pic>
      <p:pic>
        <p:nvPicPr>
          <p:cNvPr descr="Lined paper titled Progress Tracker with a two column t-chart. The first column is titled Question, and the second column is titled What I figured out." id="140" name="Google Shape;140;p21"/>
          <p:cNvPicPr preferRelativeResize="0"/>
          <p:nvPr/>
        </p:nvPicPr>
        <p:blipFill rotWithShape="1">
          <a:blip r:embed="rId3">
            <a:alphaModFix/>
          </a:blip>
          <a:srcRect b="0" l="0" r="0" t="0"/>
          <a:stretch/>
        </p:blipFill>
        <p:spPr>
          <a:xfrm rot="-1">
            <a:off x="4083650" y="4054300"/>
            <a:ext cx="1957875" cy="2484624"/>
          </a:xfrm>
          <a:prstGeom prst="rect">
            <a:avLst/>
          </a:prstGeom>
          <a:noFill/>
          <a:ln>
            <a:noFill/>
          </a:ln>
        </p:spPr>
      </p:pic>
      <p:cxnSp>
        <p:nvCxnSpPr>
          <p:cNvPr id="141" name="Google Shape;141;p21"/>
          <p:cNvCxnSpPr/>
          <p:nvPr/>
        </p:nvCxnSpPr>
        <p:spPr>
          <a:xfrm flipH="1" rot="-10714060">
            <a:off x="4132453" y="5293910"/>
            <a:ext cx="1860281" cy="22808"/>
          </a:xfrm>
          <a:prstGeom prst="straightConnector1">
            <a:avLst/>
          </a:prstGeom>
          <a:noFill/>
          <a:ln cap="flat" cmpd="sng" w="9525">
            <a:solidFill>
              <a:schemeClr val="dk2"/>
            </a:solidFill>
            <a:prstDash val="solid"/>
            <a:round/>
            <a:headEnd len="sm" w="sm" type="none"/>
            <a:tailEnd len="sm" w="sm" type="none"/>
          </a:ln>
        </p:spPr>
      </p:cxnSp>
      <p:grpSp>
        <p:nvGrpSpPr>
          <p:cNvPr id="142" name="Google Shape;142;p21"/>
          <p:cNvGrpSpPr/>
          <p:nvPr/>
        </p:nvGrpSpPr>
        <p:grpSpPr>
          <a:xfrm>
            <a:off x="4132453" y="4003131"/>
            <a:ext cx="1909078" cy="2522226"/>
            <a:chOff x="4132453" y="4003131"/>
            <a:chExt cx="1909078" cy="2522226"/>
          </a:xfrm>
        </p:grpSpPr>
        <p:cxnSp>
          <p:nvCxnSpPr>
            <p:cNvPr id="143" name="Google Shape;143;p21"/>
            <p:cNvCxnSpPr/>
            <p:nvPr/>
          </p:nvCxnSpPr>
          <p:spPr>
            <a:xfrm rot="254184">
              <a:off x="4842928" y="4413489"/>
              <a:ext cx="178688" cy="2108135"/>
            </a:xfrm>
            <a:prstGeom prst="straightConnector1">
              <a:avLst/>
            </a:prstGeom>
            <a:noFill/>
            <a:ln cap="flat" cmpd="sng" w="9525">
              <a:solidFill>
                <a:schemeClr val="dk2"/>
              </a:solidFill>
              <a:prstDash val="solid"/>
              <a:round/>
              <a:headEnd len="sm" w="sm" type="none"/>
              <a:tailEnd len="sm" w="sm" type="none"/>
            </a:ln>
          </p:spPr>
        </p:cxnSp>
        <p:cxnSp>
          <p:nvCxnSpPr>
            <p:cNvPr id="144" name="Google Shape;144;p21"/>
            <p:cNvCxnSpPr/>
            <p:nvPr/>
          </p:nvCxnSpPr>
          <p:spPr>
            <a:xfrm flipH="1" rot="-10714060">
              <a:off x="4181241" y="4647335"/>
              <a:ext cx="1860281" cy="22808"/>
            </a:xfrm>
            <a:prstGeom prst="straightConnector1">
              <a:avLst/>
            </a:prstGeom>
            <a:noFill/>
            <a:ln cap="flat" cmpd="sng" w="9525">
              <a:solidFill>
                <a:schemeClr val="dk2"/>
              </a:solidFill>
              <a:prstDash val="solid"/>
              <a:round/>
              <a:headEnd len="sm" w="sm" type="none"/>
              <a:tailEnd len="sm" w="sm" type="none"/>
            </a:ln>
          </p:spPr>
        </p:cxnSp>
        <p:sp>
          <p:nvSpPr>
            <p:cNvPr id="145" name="Google Shape;145;p21"/>
            <p:cNvSpPr txBox="1"/>
            <p:nvPr/>
          </p:nvSpPr>
          <p:spPr>
            <a:xfrm rot="5657">
              <a:off x="4207355" y="4309892"/>
              <a:ext cx="546901" cy="296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Caveat"/>
                  <a:ea typeface="Caveat"/>
                  <a:cs typeface="Caveat"/>
                  <a:sym typeface="Caveat"/>
                </a:rPr>
                <a:t>Question</a:t>
              </a:r>
              <a:endParaRPr b="0" i="0" sz="1200" u="none" cap="none" strike="noStrike">
                <a:solidFill>
                  <a:srgbClr val="434343"/>
                </a:solidFill>
                <a:latin typeface="Caveat"/>
                <a:ea typeface="Caveat"/>
                <a:cs typeface="Caveat"/>
                <a:sym typeface="Caveat"/>
              </a:endParaRPr>
            </a:p>
          </p:txBody>
        </p:sp>
        <p:sp>
          <p:nvSpPr>
            <p:cNvPr id="146" name="Google Shape;146;p21"/>
            <p:cNvSpPr txBox="1"/>
            <p:nvPr/>
          </p:nvSpPr>
          <p:spPr>
            <a:xfrm rot="6310">
              <a:off x="4992754" y="4285940"/>
              <a:ext cx="980702" cy="296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Caveat"/>
                  <a:ea typeface="Caveat"/>
                  <a:cs typeface="Caveat"/>
                  <a:sym typeface="Caveat"/>
                </a:rPr>
                <a:t>What I figured out</a:t>
              </a:r>
              <a:endParaRPr b="0" i="0" sz="1200" u="none" cap="none" strike="noStrike">
                <a:solidFill>
                  <a:srgbClr val="434343"/>
                </a:solidFill>
                <a:latin typeface="Caveat"/>
                <a:ea typeface="Caveat"/>
                <a:cs typeface="Caveat"/>
                <a:sym typeface="Caveat"/>
              </a:endParaRPr>
            </a:p>
          </p:txBody>
        </p:sp>
        <p:sp>
          <p:nvSpPr>
            <p:cNvPr id="147" name="Google Shape;147;p21"/>
            <p:cNvSpPr txBox="1"/>
            <p:nvPr/>
          </p:nvSpPr>
          <p:spPr>
            <a:xfrm rot="5657">
              <a:off x="4277952" y="4925804"/>
              <a:ext cx="546901" cy="296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1" lang="en" sz="1200" u="sng">
                  <a:solidFill>
                    <a:srgbClr val="434343"/>
                  </a:solidFill>
                  <a:latin typeface="Caveat"/>
                  <a:ea typeface="Caveat"/>
                  <a:cs typeface="Caveat"/>
                  <a:sym typeface="Caveat"/>
                </a:rPr>
                <a:t>Lesson 1</a:t>
              </a:r>
              <a:endParaRPr b="1" sz="1200" u="sng">
                <a:solidFill>
                  <a:srgbClr val="434343"/>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Caveat"/>
                  <a:ea typeface="Caveat"/>
                  <a:cs typeface="Caveat"/>
                  <a:sym typeface="Caveat"/>
                </a:rPr>
                <a:t>Question 1</a:t>
              </a:r>
              <a:endParaRPr sz="1200">
                <a:solidFill>
                  <a:srgbClr val="434343"/>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Caveat"/>
                  <a:ea typeface="Caveat"/>
                  <a:cs typeface="Caveat"/>
                  <a:sym typeface="Caveat"/>
                </a:rPr>
                <a:t>Question 2</a:t>
              </a:r>
              <a:endParaRPr sz="1200">
                <a:solidFill>
                  <a:srgbClr val="434343"/>
                </a:solidFill>
                <a:latin typeface="Caveat"/>
                <a:ea typeface="Caveat"/>
                <a:cs typeface="Caveat"/>
                <a:sym typeface="Caveat"/>
              </a:endParaRPr>
            </a:p>
          </p:txBody>
        </p:sp>
        <p:sp>
          <p:nvSpPr>
            <p:cNvPr id="148" name="Google Shape;148;p21"/>
            <p:cNvSpPr txBox="1"/>
            <p:nvPr/>
          </p:nvSpPr>
          <p:spPr>
            <a:xfrm rot="5657">
              <a:off x="5099227" y="5117437"/>
              <a:ext cx="546901" cy="2964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1200"/>
                <a:buFont typeface="Arial"/>
                <a:buNone/>
              </a:pPr>
              <a:r>
                <a:rPr lang="en" sz="1200">
                  <a:solidFill>
                    <a:srgbClr val="434343"/>
                  </a:solidFill>
                  <a:latin typeface="Caveat"/>
                  <a:ea typeface="Caveat"/>
                  <a:cs typeface="Caveat"/>
                  <a:sym typeface="Caveat"/>
                </a:rPr>
                <a:t>Six-Seven</a:t>
              </a:r>
              <a:endParaRPr sz="1200">
                <a:solidFill>
                  <a:srgbClr val="434343"/>
                </a:solidFill>
                <a:latin typeface="Caveat"/>
                <a:ea typeface="Caveat"/>
                <a:cs typeface="Caveat"/>
                <a:sym typeface="Caveat"/>
              </a:endParaRPr>
            </a:p>
            <a:p>
              <a:pPr indent="0" lvl="0" marL="0" rtl="0" algn="l">
                <a:spcBef>
                  <a:spcPts val="0"/>
                </a:spcBef>
                <a:spcAft>
                  <a:spcPts val="0"/>
                </a:spcAft>
                <a:buClr>
                  <a:schemeClr val="dk1"/>
                </a:buClr>
                <a:buSzPts val="1200"/>
                <a:buFont typeface="Arial"/>
                <a:buNone/>
              </a:pPr>
              <a:r>
                <a:rPr lang="en" sz="1200">
                  <a:solidFill>
                    <a:srgbClr val="434343"/>
                  </a:solidFill>
                  <a:latin typeface="Caveat"/>
                  <a:ea typeface="Caveat"/>
                  <a:cs typeface="Caveat"/>
                  <a:sym typeface="Caveat"/>
                </a:rPr>
                <a:t>Six-Seven</a:t>
              </a:r>
              <a:endParaRPr sz="1200">
                <a:solidFill>
                  <a:srgbClr val="434343"/>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34343"/>
                </a:solidFill>
                <a:latin typeface="Caveat"/>
                <a:ea typeface="Caveat"/>
                <a:cs typeface="Caveat"/>
                <a:sym typeface="Caveat"/>
              </a:endParaRPr>
            </a:p>
          </p:txBody>
        </p:sp>
        <p:sp>
          <p:nvSpPr>
            <p:cNvPr id="149" name="Google Shape;149;p21"/>
            <p:cNvSpPr txBox="1"/>
            <p:nvPr/>
          </p:nvSpPr>
          <p:spPr>
            <a:xfrm rot="5657">
              <a:off x="4248186" y="5541744"/>
              <a:ext cx="546901" cy="296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1" lang="en" sz="1200" u="sng">
                  <a:solidFill>
                    <a:srgbClr val="434343"/>
                  </a:solidFill>
                  <a:latin typeface="Caveat"/>
                  <a:ea typeface="Caveat"/>
                  <a:cs typeface="Caveat"/>
                  <a:sym typeface="Caveat"/>
                </a:rPr>
                <a:t>Lesson 2</a:t>
              </a:r>
              <a:endParaRPr b="1" sz="1200" u="sng">
                <a:solidFill>
                  <a:srgbClr val="434343"/>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Caveat"/>
                  <a:ea typeface="Caveat"/>
                  <a:cs typeface="Caveat"/>
                  <a:sym typeface="Caveat"/>
                </a:rPr>
                <a:t>Question 1</a:t>
              </a:r>
              <a:endParaRPr sz="1200">
                <a:solidFill>
                  <a:srgbClr val="434343"/>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Caveat"/>
                  <a:ea typeface="Caveat"/>
                  <a:cs typeface="Caveat"/>
                  <a:sym typeface="Caveat"/>
                </a:rPr>
                <a:t>Question 2</a:t>
              </a:r>
              <a:endParaRPr sz="1200">
                <a:solidFill>
                  <a:srgbClr val="434343"/>
                </a:solidFill>
                <a:latin typeface="Caveat"/>
                <a:ea typeface="Caveat"/>
                <a:cs typeface="Caveat"/>
                <a:sym typeface="Caveat"/>
              </a:endParaRPr>
            </a:p>
          </p:txBody>
        </p:sp>
        <p:sp>
          <p:nvSpPr>
            <p:cNvPr id="150" name="Google Shape;150;p21"/>
            <p:cNvSpPr txBox="1"/>
            <p:nvPr/>
          </p:nvSpPr>
          <p:spPr>
            <a:xfrm rot="5657">
              <a:off x="5069461" y="5733377"/>
              <a:ext cx="546901" cy="2964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1200"/>
                <a:buFont typeface="Arial"/>
                <a:buNone/>
              </a:pPr>
              <a:r>
                <a:rPr lang="en" sz="1200">
                  <a:solidFill>
                    <a:srgbClr val="434343"/>
                  </a:solidFill>
                  <a:latin typeface="Caveat"/>
                  <a:ea typeface="Caveat"/>
                  <a:cs typeface="Caveat"/>
                  <a:sym typeface="Caveat"/>
                </a:rPr>
                <a:t>Six-Seven</a:t>
              </a:r>
              <a:endParaRPr sz="1200">
                <a:solidFill>
                  <a:srgbClr val="434343"/>
                </a:solidFill>
                <a:latin typeface="Caveat"/>
                <a:ea typeface="Caveat"/>
                <a:cs typeface="Caveat"/>
                <a:sym typeface="Caveat"/>
              </a:endParaRPr>
            </a:p>
            <a:p>
              <a:pPr indent="0" lvl="0" marL="0" rtl="0" algn="l">
                <a:spcBef>
                  <a:spcPts val="0"/>
                </a:spcBef>
                <a:spcAft>
                  <a:spcPts val="0"/>
                </a:spcAft>
                <a:buClr>
                  <a:schemeClr val="dk1"/>
                </a:buClr>
                <a:buSzPts val="1200"/>
                <a:buFont typeface="Arial"/>
                <a:buNone/>
              </a:pPr>
              <a:r>
                <a:rPr lang="en" sz="1200">
                  <a:solidFill>
                    <a:srgbClr val="434343"/>
                  </a:solidFill>
                  <a:latin typeface="Caveat"/>
                  <a:ea typeface="Caveat"/>
                  <a:cs typeface="Caveat"/>
                  <a:sym typeface="Caveat"/>
                </a:rPr>
                <a:t>Six-Seven</a:t>
              </a:r>
              <a:endParaRPr sz="1200">
                <a:solidFill>
                  <a:srgbClr val="434343"/>
                </a:solidFill>
                <a:latin typeface="Caveat"/>
                <a:ea typeface="Caveat"/>
                <a:cs typeface="Caveat"/>
                <a:sym typeface="Caveat"/>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34343"/>
                </a:solidFill>
                <a:latin typeface="Caveat"/>
                <a:ea typeface="Caveat"/>
                <a:cs typeface="Caveat"/>
                <a:sym typeface="Caveat"/>
              </a:endParaRPr>
            </a:p>
          </p:txBody>
        </p:sp>
        <p:sp>
          <p:nvSpPr>
            <p:cNvPr id="151" name="Google Shape;151;p21"/>
            <p:cNvSpPr txBox="1"/>
            <p:nvPr/>
          </p:nvSpPr>
          <p:spPr>
            <a:xfrm rot="5657">
              <a:off x="4132602" y="4003704"/>
              <a:ext cx="546901" cy="2964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1200"/>
                <a:buFont typeface="Arial"/>
                <a:buNone/>
              </a:pPr>
              <a:r>
                <a:rPr lang="en" sz="700">
                  <a:solidFill>
                    <a:srgbClr val="434343"/>
                  </a:solidFill>
                  <a:latin typeface="Caveat"/>
                  <a:ea typeface="Caveat"/>
                  <a:cs typeface="Caveat"/>
                  <a:sym typeface="Caveat"/>
                </a:rPr>
                <a:t>Sir Isaac Dripton</a:t>
              </a:r>
              <a:endParaRPr sz="700">
                <a:solidFill>
                  <a:srgbClr val="434343"/>
                </a:solidFill>
                <a:latin typeface="Caveat"/>
                <a:ea typeface="Caveat"/>
                <a:cs typeface="Caveat"/>
                <a:sym typeface="Caveat"/>
              </a:endParaRPr>
            </a:p>
          </p:txBody>
        </p:sp>
        <p:sp>
          <p:nvSpPr>
            <p:cNvPr id="152" name="Google Shape;152;p21"/>
            <p:cNvSpPr txBox="1"/>
            <p:nvPr/>
          </p:nvSpPr>
          <p:spPr>
            <a:xfrm rot="4987">
              <a:off x="5365626" y="4003581"/>
              <a:ext cx="620401" cy="2964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chemeClr val="dk1"/>
                </a:buClr>
                <a:buSzPts val="1200"/>
                <a:buFont typeface="Arial"/>
                <a:buNone/>
              </a:pPr>
              <a:r>
                <a:rPr lang="en" sz="700">
                  <a:solidFill>
                    <a:srgbClr val="434343"/>
                  </a:solidFill>
                  <a:latin typeface="Caveat"/>
                  <a:ea typeface="Caveat"/>
                  <a:cs typeface="Caveat"/>
                  <a:sym typeface="Caveat"/>
                </a:rPr>
                <a:t>October 14th, 2025</a:t>
              </a:r>
              <a:endParaRPr sz="700">
                <a:solidFill>
                  <a:srgbClr val="434343"/>
                </a:solidFill>
                <a:latin typeface="Caveat"/>
                <a:ea typeface="Caveat"/>
                <a:cs typeface="Caveat"/>
                <a:sym typeface="Caveat"/>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SciEd-Stillet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